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4660"/>
  </p:normalViewPr>
  <p:slideViewPr>
    <p:cSldViewPr snapToGrid="0">
      <p:cViewPr varScale="1">
        <p:scale>
          <a:sx n="83" d="100"/>
          <a:sy n="83" d="100"/>
        </p:scale>
        <p:origin x="1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a:t>Klik om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a:t>Klik om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a:t>Klik om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a:t>Klik om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a:t>Klik om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C004FA-F075-41D7-ADE3-977C57A8BD91}"/>
              </a:ext>
            </a:extLst>
          </p:cNvPr>
          <p:cNvSpPr>
            <a:spLocks noGrp="1"/>
          </p:cNvSpPr>
          <p:nvPr>
            <p:ph type="ctrTitle"/>
          </p:nvPr>
        </p:nvSpPr>
        <p:spPr/>
        <p:txBody>
          <a:bodyPr/>
          <a:lstStyle/>
          <a:p>
            <a:r>
              <a:rPr lang="nl-NL" b="1" dirty="0"/>
              <a:t>Eros en </a:t>
            </a:r>
            <a:r>
              <a:rPr lang="nl-NL" b="1" dirty="0" err="1"/>
              <a:t>oer-ervaring</a:t>
            </a:r>
            <a:endParaRPr lang="nl-NL" b="1" dirty="0"/>
          </a:p>
        </p:txBody>
      </p:sp>
      <p:sp>
        <p:nvSpPr>
          <p:cNvPr id="3" name="Ondertitel 2">
            <a:extLst>
              <a:ext uri="{FF2B5EF4-FFF2-40B4-BE49-F238E27FC236}">
                <a16:creationId xmlns:a16="http://schemas.microsoft.com/office/drawing/2014/main" id="{A53D521D-3AA5-45F2-9276-C4B974DD6F36}"/>
              </a:ext>
            </a:extLst>
          </p:cNvPr>
          <p:cNvSpPr>
            <a:spLocks noGrp="1"/>
          </p:cNvSpPr>
          <p:nvPr>
            <p:ph type="subTitle" idx="1"/>
          </p:nvPr>
        </p:nvSpPr>
        <p:spPr/>
        <p:txBody>
          <a:bodyPr/>
          <a:lstStyle/>
          <a:p>
            <a:r>
              <a:rPr lang="nl-NL" dirty="0" err="1"/>
              <a:t>Dr</a:t>
            </a:r>
            <a:r>
              <a:rPr lang="nl-NL" dirty="0"/>
              <a:t> Rico Sneller </a:t>
            </a:r>
          </a:p>
          <a:p>
            <a:r>
              <a:rPr lang="nl-NL" dirty="0"/>
              <a:t>E: h.w.sneller@gmail.com</a:t>
            </a:r>
          </a:p>
        </p:txBody>
      </p:sp>
    </p:spTree>
    <p:extLst>
      <p:ext uri="{BB962C8B-B14F-4D97-AF65-F5344CB8AC3E}">
        <p14:creationId xmlns:p14="http://schemas.microsoft.com/office/powerpoint/2010/main" val="2142323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CC4107-D68A-40BC-B4F3-BB9AAF421292}"/>
              </a:ext>
            </a:extLst>
          </p:cNvPr>
          <p:cNvSpPr>
            <a:spLocks noGrp="1"/>
          </p:cNvSpPr>
          <p:nvPr>
            <p:ph type="title"/>
          </p:nvPr>
        </p:nvSpPr>
        <p:spPr/>
        <p:txBody>
          <a:bodyPr/>
          <a:lstStyle/>
          <a:p>
            <a:r>
              <a:rPr lang="nl-NL" b="1" dirty="0"/>
              <a:t>Inspiratie en extase (I)</a:t>
            </a:r>
            <a:endParaRPr lang="nl-NL" dirty="0"/>
          </a:p>
        </p:txBody>
      </p:sp>
      <p:sp>
        <p:nvSpPr>
          <p:cNvPr id="3" name="Tijdelijke aanduiding voor inhoud 2">
            <a:extLst>
              <a:ext uri="{FF2B5EF4-FFF2-40B4-BE49-F238E27FC236}">
                <a16:creationId xmlns:a16="http://schemas.microsoft.com/office/drawing/2014/main" id="{B6745779-B79C-4658-974E-72525A7EC745}"/>
              </a:ext>
            </a:extLst>
          </p:cNvPr>
          <p:cNvSpPr>
            <a:spLocks noGrp="1"/>
          </p:cNvSpPr>
          <p:nvPr>
            <p:ph idx="1"/>
          </p:nvPr>
        </p:nvSpPr>
        <p:spPr/>
        <p:txBody>
          <a:bodyPr/>
          <a:lstStyle/>
          <a:p>
            <a:endParaRPr lang="nl-NL" dirty="0"/>
          </a:p>
          <a:p>
            <a:r>
              <a:rPr lang="nl-NL" b="1" dirty="0"/>
              <a:t>Inspiratie</a:t>
            </a:r>
            <a:r>
              <a:rPr lang="nl-NL" dirty="0"/>
              <a:t>: helderziendheid </a:t>
            </a:r>
            <a:r>
              <a:rPr lang="nl-NL" dirty="0" err="1"/>
              <a:t>vd</a:t>
            </a:r>
            <a:r>
              <a:rPr lang="nl-NL" dirty="0"/>
              <a:t> eigen ziel, </a:t>
            </a:r>
            <a:r>
              <a:rPr lang="nl-NL" i="1" dirty="0" err="1"/>
              <a:t>Hellsehen</a:t>
            </a:r>
            <a:r>
              <a:rPr lang="nl-NL" i="1" dirty="0"/>
              <a:t> der eigenen </a:t>
            </a:r>
            <a:r>
              <a:rPr lang="nl-NL" i="1" dirty="0" err="1"/>
              <a:t>Seele</a:t>
            </a:r>
            <a:r>
              <a:rPr lang="nl-NL" i="1" dirty="0"/>
              <a:t> </a:t>
            </a:r>
            <a:r>
              <a:rPr lang="nl-NL" dirty="0"/>
              <a:t>(Carl du </a:t>
            </a:r>
            <a:r>
              <a:rPr lang="nl-NL" dirty="0" err="1"/>
              <a:t>Prel</a:t>
            </a:r>
            <a:r>
              <a:rPr lang="nl-NL" dirty="0"/>
              <a:t>). </a:t>
            </a:r>
          </a:p>
          <a:p>
            <a:r>
              <a:rPr lang="nl-NL" b="1" dirty="0"/>
              <a:t>Extase</a:t>
            </a:r>
            <a:r>
              <a:rPr lang="nl-NL" dirty="0"/>
              <a:t>: </a:t>
            </a:r>
            <a:r>
              <a:rPr lang="nl-NL" i="1" dirty="0"/>
              <a:t>ervaring</a:t>
            </a:r>
            <a:r>
              <a:rPr lang="nl-NL" dirty="0"/>
              <a:t> van die helderziendheid. </a:t>
            </a:r>
          </a:p>
          <a:p>
            <a:endParaRPr lang="nl-NL" dirty="0"/>
          </a:p>
          <a:p>
            <a:pPr marL="400050" lvl="1" indent="0">
              <a:buNone/>
            </a:pPr>
            <a:r>
              <a:rPr lang="nl-NL" dirty="0"/>
              <a:t>NB: ‘ziel’: diepteniveau </a:t>
            </a:r>
            <a:r>
              <a:rPr lang="nl-NL" dirty="0" err="1"/>
              <a:t>vh</a:t>
            </a:r>
            <a:r>
              <a:rPr lang="nl-NL" dirty="0"/>
              <a:t> bewustzijn.</a:t>
            </a:r>
          </a:p>
          <a:p>
            <a:endParaRPr lang="nl-NL" dirty="0"/>
          </a:p>
        </p:txBody>
      </p:sp>
    </p:spTree>
    <p:extLst>
      <p:ext uri="{BB962C8B-B14F-4D97-AF65-F5344CB8AC3E}">
        <p14:creationId xmlns:p14="http://schemas.microsoft.com/office/powerpoint/2010/main" val="5615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CC4107-D68A-40BC-B4F3-BB9AAF421292}"/>
              </a:ext>
            </a:extLst>
          </p:cNvPr>
          <p:cNvSpPr>
            <a:spLocks noGrp="1"/>
          </p:cNvSpPr>
          <p:nvPr>
            <p:ph type="title"/>
          </p:nvPr>
        </p:nvSpPr>
        <p:spPr/>
        <p:txBody>
          <a:bodyPr/>
          <a:lstStyle/>
          <a:p>
            <a:r>
              <a:rPr lang="nl-NL" b="1" dirty="0"/>
              <a:t>Inspiratie en extase (II)</a:t>
            </a:r>
            <a:endParaRPr lang="nl-NL" dirty="0"/>
          </a:p>
        </p:txBody>
      </p:sp>
      <p:sp>
        <p:nvSpPr>
          <p:cNvPr id="3" name="Tijdelijke aanduiding voor inhoud 2">
            <a:extLst>
              <a:ext uri="{FF2B5EF4-FFF2-40B4-BE49-F238E27FC236}">
                <a16:creationId xmlns:a16="http://schemas.microsoft.com/office/drawing/2014/main" id="{B6745779-B79C-4658-974E-72525A7EC745}"/>
              </a:ext>
            </a:extLst>
          </p:cNvPr>
          <p:cNvSpPr>
            <a:spLocks noGrp="1"/>
          </p:cNvSpPr>
          <p:nvPr>
            <p:ph idx="1"/>
          </p:nvPr>
        </p:nvSpPr>
        <p:spPr/>
        <p:txBody>
          <a:bodyPr/>
          <a:lstStyle/>
          <a:p>
            <a:pPr marL="0" lvl="0" indent="0">
              <a:buNone/>
            </a:pPr>
            <a:endParaRPr lang="nl-NL" dirty="0"/>
          </a:p>
          <a:p>
            <a:pPr marL="0" lvl="0" indent="0">
              <a:buNone/>
            </a:pPr>
            <a:r>
              <a:rPr lang="nl-NL" dirty="0"/>
              <a:t>Enerzijds:</a:t>
            </a:r>
          </a:p>
          <a:p>
            <a:pPr lvl="1"/>
            <a:r>
              <a:rPr lang="nl-NL" dirty="0"/>
              <a:t>inspiratie en extase als </a:t>
            </a:r>
            <a:r>
              <a:rPr lang="nl-NL" i="1" dirty="0"/>
              <a:t>doorbraakervaringen</a:t>
            </a:r>
            <a:r>
              <a:rPr lang="nl-NL" dirty="0"/>
              <a:t> in bewuste leven</a:t>
            </a:r>
          </a:p>
          <a:p>
            <a:pPr marL="0" indent="0">
              <a:buNone/>
            </a:pPr>
            <a:endParaRPr lang="nl-NL" dirty="0"/>
          </a:p>
          <a:p>
            <a:pPr marL="0" indent="0">
              <a:buNone/>
            </a:pPr>
            <a:r>
              <a:rPr lang="nl-NL" dirty="0"/>
              <a:t>Anderzijds:</a:t>
            </a:r>
          </a:p>
          <a:p>
            <a:pPr lvl="1"/>
            <a:r>
              <a:rPr lang="nl-NL" dirty="0"/>
              <a:t>inspiratie en extase als </a:t>
            </a:r>
            <a:r>
              <a:rPr lang="nl-NL" i="1" dirty="0"/>
              <a:t>permanente ervaringen op </a:t>
            </a:r>
            <a:r>
              <a:rPr lang="nl-NL" i="1" u="sng" dirty="0"/>
              <a:t>onbewust</a:t>
            </a:r>
            <a:r>
              <a:rPr lang="nl-NL" i="1" dirty="0"/>
              <a:t> niveau</a:t>
            </a:r>
            <a:endParaRPr lang="nl-NL" dirty="0"/>
          </a:p>
          <a:p>
            <a:endParaRPr lang="nl-NL" dirty="0"/>
          </a:p>
        </p:txBody>
      </p:sp>
    </p:spTree>
    <p:extLst>
      <p:ext uri="{BB962C8B-B14F-4D97-AF65-F5344CB8AC3E}">
        <p14:creationId xmlns:p14="http://schemas.microsoft.com/office/powerpoint/2010/main" val="334044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CC4107-D68A-40BC-B4F3-BB9AAF421292}"/>
              </a:ext>
            </a:extLst>
          </p:cNvPr>
          <p:cNvSpPr>
            <a:spLocks noGrp="1"/>
          </p:cNvSpPr>
          <p:nvPr>
            <p:ph type="title"/>
          </p:nvPr>
        </p:nvSpPr>
        <p:spPr/>
        <p:txBody>
          <a:bodyPr/>
          <a:lstStyle/>
          <a:p>
            <a:r>
              <a:rPr lang="nl-NL" b="1" dirty="0"/>
              <a:t>Inspiratie en extase (III)</a:t>
            </a:r>
            <a:endParaRPr lang="nl-NL" dirty="0"/>
          </a:p>
        </p:txBody>
      </p:sp>
      <p:sp>
        <p:nvSpPr>
          <p:cNvPr id="3" name="Tijdelijke aanduiding voor inhoud 2">
            <a:extLst>
              <a:ext uri="{FF2B5EF4-FFF2-40B4-BE49-F238E27FC236}">
                <a16:creationId xmlns:a16="http://schemas.microsoft.com/office/drawing/2014/main" id="{B6745779-B79C-4658-974E-72525A7EC745}"/>
              </a:ext>
            </a:extLst>
          </p:cNvPr>
          <p:cNvSpPr>
            <a:spLocks noGrp="1"/>
          </p:cNvSpPr>
          <p:nvPr>
            <p:ph idx="1"/>
          </p:nvPr>
        </p:nvSpPr>
        <p:spPr/>
        <p:txBody>
          <a:bodyPr/>
          <a:lstStyle/>
          <a:p>
            <a:pPr marL="0" lvl="0" indent="0">
              <a:buNone/>
            </a:pPr>
            <a:endParaRPr lang="nl-NL" dirty="0"/>
          </a:p>
          <a:p>
            <a:pPr marL="0" lvl="0" indent="0">
              <a:buNone/>
            </a:pPr>
            <a:r>
              <a:rPr lang="nl-NL" dirty="0"/>
              <a:t>Verlies van contact met extase/inspiratie leidt tot:</a:t>
            </a:r>
          </a:p>
          <a:p>
            <a:endParaRPr lang="nl-NL" dirty="0"/>
          </a:p>
          <a:p>
            <a:r>
              <a:rPr lang="nl-NL" dirty="0"/>
              <a:t>eigen zinloosheidservaring </a:t>
            </a:r>
          </a:p>
          <a:p>
            <a:r>
              <a:rPr lang="nl-NL" i="1" dirty="0"/>
              <a:t>stichting</a:t>
            </a:r>
            <a:r>
              <a:rPr lang="nl-NL" dirty="0"/>
              <a:t> van zinloosheid </a:t>
            </a:r>
            <a:r>
              <a:rPr lang="nl-NL" dirty="0">
                <a:sym typeface="Wingdings" panose="05000000000000000000" pitchFamily="2" charset="2"/>
              </a:rPr>
              <a:t> </a:t>
            </a:r>
            <a:r>
              <a:rPr lang="nl-NL" dirty="0"/>
              <a:t>in samenleving, tussen vrienden en familie, in politiek, e.d.</a:t>
            </a:r>
          </a:p>
          <a:p>
            <a:endParaRPr lang="nl-NL" dirty="0"/>
          </a:p>
        </p:txBody>
      </p:sp>
    </p:spTree>
    <p:extLst>
      <p:ext uri="{BB962C8B-B14F-4D97-AF65-F5344CB8AC3E}">
        <p14:creationId xmlns:p14="http://schemas.microsoft.com/office/powerpoint/2010/main" val="100294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EBB0BD-0031-45F7-8936-9B8A0FF88922}"/>
              </a:ext>
            </a:extLst>
          </p:cNvPr>
          <p:cNvSpPr>
            <a:spLocks noGrp="1"/>
          </p:cNvSpPr>
          <p:nvPr>
            <p:ph type="title"/>
          </p:nvPr>
        </p:nvSpPr>
        <p:spPr/>
        <p:txBody>
          <a:bodyPr>
            <a:normAutofit fontScale="90000"/>
          </a:bodyPr>
          <a:lstStyle/>
          <a:p>
            <a:r>
              <a:rPr lang="nl-NL" dirty="0"/>
              <a:t>Extase: </a:t>
            </a:r>
            <a:r>
              <a:rPr lang="nl-NL" i="1" dirty="0"/>
              <a:t>ervaring</a:t>
            </a:r>
            <a:r>
              <a:rPr lang="nl-NL" dirty="0"/>
              <a:t> helderziendheid/helder zien </a:t>
            </a:r>
            <a:r>
              <a:rPr lang="nl-NL" dirty="0" err="1"/>
              <a:t>vd</a:t>
            </a:r>
            <a:r>
              <a:rPr lang="nl-NL" dirty="0"/>
              <a:t> eigen ziel.</a:t>
            </a:r>
          </a:p>
        </p:txBody>
      </p:sp>
      <p:pic>
        <p:nvPicPr>
          <p:cNvPr id="5" name="Tijdelijke aanduiding voor inhoud 4">
            <a:extLst>
              <a:ext uri="{FF2B5EF4-FFF2-40B4-BE49-F238E27FC236}">
                <a16:creationId xmlns:a16="http://schemas.microsoft.com/office/drawing/2014/main" id="{B967306A-A711-4EE4-8240-59F05A118C17}"/>
              </a:ext>
            </a:extLst>
          </p:cNvPr>
          <p:cNvPicPr>
            <a:picLocks noGrp="1" noChangeAspect="1"/>
          </p:cNvPicPr>
          <p:nvPr>
            <p:ph idx="1"/>
          </p:nvPr>
        </p:nvPicPr>
        <p:blipFill>
          <a:blip r:embed="rId2"/>
          <a:stretch>
            <a:fillRect/>
          </a:stretch>
        </p:blipFill>
        <p:spPr>
          <a:xfrm>
            <a:off x="4054764" y="2323521"/>
            <a:ext cx="5279448" cy="3785265"/>
          </a:xfrm>
        </p:spPr>
      </p:pic>
    </p:spTree>
    <p:extLst>
      <p:ext uri="{BB962C8B-B14F-4D97-AF65-F5344CB8AC3E}">
        <p14:creationId xmlns:p14="http://schemas.microsoft.com/office/powerpoint/2010/main" val="1269427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252F44F7-08A5-4BCC-9BF5-E506217ED3E5}"/>
              </a:ext>
            </a:extLst>
          </p:cNvPr>
          <p:cNvSpPr/>
          <p:nvPr/>
        </p:nvSpPr>
        <p:spPr>
          <a:xfrm>
            <a:off x="2336799" y="2757085"/>
            <a:ext cx="8820727" cy="993926"/>
          </a:xfrm>
          <a:prstGeom prst="rect">
            <a:avLst/>
          </a:prstGeom>
        </p:spPr>
        <p:txBody>
          <a:bodyPr wrap="square">
            <a:spAutoFit/>
          </a:bodyPr>
          <a:lstStyle/>
          <a:p>
            <a:pPr>
              <a:lnSpc>
                <a:spcPct val="107000"/>
              </a:lnSpc>
              <a:spcAft>
                <a:spcPts val="800"/>
              </a:spcAft>
            </a:pPr>
            <a:r>
              <a:rPr lang="nl-NL" sz="2800" b="1" dirty="0">
                <a:latin typeface="Calibri" panose="020F0502020204030204" pitchFamily="34" charset="0"/>
                <a:ea typeface="Calibri" panose="020F0502020204030204" pitchFamily="34" charset="0"/>
                <a:cs typeface="Arial" panose="020B0604020202020204" pitchFamily="34" charset="0"/>
              </a:rPr>
              <a:t>Adequaat zielsbegrip</a:t>
            </a:r>
            <a:r>
              <a:rPr lang="nl-NL" sz="2800" dirty="0">
                <a:latin typeface="Calibri" panose="020F0502020204030204" pitchFamily="34" charset="0"/>
                <a:ea typeface="Calibri" panose="020F0502020204030204" pitchFamily="34" charset="0"/>
                <a:cs typeface="Arial" panose="020B0604020202020204" pitchFamily="34" charset="0"/>
              </a:rPr>
              <a:t> kan ruimte scheppen om tegenstelling tussen ‘buiten’ en ‘binnen’ te overwinnen.</a:t>
            </a:r>
          </a:p>
        </p:txBody>
      </p:sp>
    </p:spTree>
    <p:extLst>
      <p:ext uri="{BB962C8B-B14F-4D97-AF65-F5344CB8AC3E}">
        <p14:creationId xmlns:p14="http://schemas.microsoft.com/office/powerpoint/2010/main" val="271621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16B752-9741-4297-8C3E-C40C69F2943F}"/>
              </a:ext>
            </a:extLst>
          </p:cNvPr>
          <p:cNvSpPr>
            <a:spLocks noGrp="1"/>
          </p:cNvSpPr>
          <p:nvPr>
            <p:ph type="title"/>
          </p:nvPr>
        </p:nvSpPr>
        <p:spPr/>
        <p:txBody>
          <a:bodyPr>
            <a:normAutofit/>
          </a:bodyPr>
          <a:lstStyle/>
          <a:p>
            <a:r>
              <a:rPr lang="nl-NL" dirty="0"/>
              <a:t>Synchroniciteit </a:t>
            </a:r>
            <a:r>
              <a:rPr lang="nl-NL" dirty="0">
                <a:sym typeface="Wingdings" panose="05000000000000000000" pitchFamily="2" charset="2"/>
              </a:rPr>
              <a:t></a:t>
            </a:r>
            <a:r>
              <a:rPr lang="nl-NL" dirty="0"/>
              <a:t> buitenwereld als </a:t>
            </a:r>
            <a:r>
              <a:rPr lang="nl-NL" i="1" dirty="0"/>
              <a:t>extensie bewustzijn</a:t>
            </a:r>
            <a:endParaRPr lang="nl-NL" dirty="0"/>
          </a:p>
        </p:txBody>
      </p:sp>
      <p:pic>
        <p:nvPicPr>
          <p:cNvPr id="7" name="Tijdelijke aanduiding voor inhoud 6">
            <a:extLst>
              <a:ext uri="{FF2B5EF4-FFF2-40B4-BE49-F238E27FC236}">
                <a16:creationId xmlns:a16="http://schemas.microsoft.com/office/drawing/2014/main" id="{C9430059-C63D-4F71-8123-5778836C4285}"/>
              </a:ext>
            </a:extLst>
          </p:cNvPr>
          <p:cNvPicPr>
            <a:picLocks noGrp="1" noChangeAspect="1"/>
          </p:cNvPicPr>
          <p:nvPr>
            <p:ph idx="1"/>
          </p:nvPr>
        </p:nvPicPr>
        <p:blipFill>
          <a:blip r:embed="rId2"/>
          <a:stretch>
            <a:fillRect/>
          </a:stretch>
        </p:blipFill>
        <p:spPr>
          <a:xfrm>
            <a:off x="3689166" y="2133600"/>
            <a:ext cx="6715494" cy="3778250"/>
          </a:xfrm>
        </p:spPr>
      </p:pic>
    </p:spTree>
    <p:extLst>
      <p:ext uri="{BB962C8B-B14F-4D97-AF65-F5344CB8AC3E}">
        <p14:creationId xmlns:p14="http://schemas.microsoft.com/office/powerpoint/2010/main" val="2294720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66D9C9-FFC8-4C2D-95F2-EBBB716347E4}"/>
              </a:ext>
            </a:extLst>
          </p:cNvPr>
          <p:cNvSpPr>
            <a:spLocks noGrp="1"/>
          </p:cNvSpPr>
          <p:nvPr>
            <p:ph type="title"/>
          </p:nvPr>
        </p:nvSpPr>
        <p:spPr/>
        <p:txBody>
          <a:bodyPr>
            <a:normAutofit/>
          </a:bodyPr>
          <a:lstStyle/>
          <a:p>
            <a:r>
              <a:rPr lang="nl-NL" dirty="0"/>
              <a:t>Bezetenheid </a:t>
            </a:r>
            <a:r>
              <a:rPr lang="nl-NL" dirty="0">
                <a:sym typeface="Wingdings" panose="05000000000000000000" pitchFamily="2" charset="2"/>
              </a:rPr>
              <a:t> </a:t>
            </a:r>
            <a:r>
              <a:rPr lang="nl-NL" dirty="0"/>
              <a:t>toe-eigening van of identificatie met ‘buitenwereld’</a:t>
            </a:r>
          </a:p>
        </p:txBody>
      </p:sp>
      <p:pic>
        <p:nvPicPr>
          <p:cNvPr id="5" name="Tijdelijke aanduiding voor inhoud 4">
            <a:extLst>
              <a:ext uri="{FF2B5EF4-FFF2-40B4-BE49-F238E27FC236}">
                <a16:creationId xmlns:a16="http://schemas.microsoft.com/office/drawing/2014/main" id="{1246BD62-A3D6-4F5C-B409-C030385B0CD1}"/>
              </a:ext>
            </a:extLst>
          </p:cNvPr>
          <p:cNvPicPr>
            <a:picLocks noGrp="1" noChangeAspect="1"/>
          </p:cNvPicPr>
          <p:nvPr>
            <p:ph idx="1"/>
          </p:nvPr>
        </p:nvPicPr>
        <p:blipFill>
          <a:blip r:embed="rId2"/>
          <a:stretch>
            <a:fillRect/>
          </a:stretch>
        </p:blipFill>
        <p:spPr>
          <a:xfrm>
            <a:off x="3448580" y="2133600"/>
            <a:ext cx="7196666" cy="3778250"/>
          </a:xfrm>
        </p:spPr>
      </p:pic>
    </p:spTree>
    <p:extLst>
      <p:ext uri="{BB962C8B-B14F-4D97-AF65-F5344CB8AC3E}">
        <p14:creationId xmlns:p14="http://schemas.microsoft.com/office/powerpoint/2010/main" val="1797389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43DF1A-6873-4468-B817-6B3A4A40C440}"/>
              </a:ext>
            </a:extLst>
          </p:cNvPr>
          <p:cNvSpPr>
            <a:spLocks noGrp="1"/>
          </p:cNvSpPr>
          <p:nvPr>
            <p:ph type="title"/>
          </p:nvPr>
        </p:nvSpPr>
        <p:spPr/>
        <p:txBody>
          <a:bodyPr/>
          <a:lstStyle/>
          <a:p>
            <a:r>
              <a:rPr lang="nl-NL" b="1" dirty="0"/>
              <a:t>Extase: </a:t>
            </a:r>
            <a:endParaRPr lang="nl-NL" dirty="0"/>
          </a:p>
        </p:txBody>
      </p:sp>
      <p:sp>
        <p:nvSpPr>
          <p:cNvPr id="3" name="Tijdelijke aanduiding voor inhoud 2">
            <a:extLst>
              <a:ext uri="{FF2B5EF4-FFF2-40B4-BE49-F238E27FC236}">
                <a16:creationId xmlns:a16="http://schemas.microsoft.com/office/drawing/2014/main" id="{20B01FBA-79DC-423D-B752-6CBAE8453570}"/>
              </a:ext>
            </a:extLst>
          </p:cNvPr>
          <p:cNvSpPr>
            <a:spLocks noGrp="1"/>
          </p:cNvSpPr>
          <p:nvPr>
            <p:ph idx="1"/>
          </p:nvPr>
        </p:nvSpPr>
        <p:spPr/>
        <p:txBody>
          <a:bodyPr/>
          <a:lstStyle/>
          <a:p>
            <a:pPr lvl="0"/>
            <a:endParaRPr lang="nl-NL" i="1" dirty="0"/>
          </a:p>
          <a:p>
            <a:pPr lvl="0"/>
            <a:r>
              <a:rPr lang="nl-NL" i="1" dirty="0"/>
              <a:t>ervaring</a:t>
            </a:r>
            <a:r>
              <a:rPr lang="nl-NL" dirty="0"/>
              <a:t> helderziendheid/helder zien </a:t>
            </a:r>
            <a:r>
              <a:rPr lang="nl-NL" dirty="0" err="1"/>
              <a:t>vd</a:t>
            </a:r>
            <a:r>
              <a:rPr lang="nl-NL" dirty="0"/>
              <a:t> eigen ziel </a:t>
            </a:r>
            <a:r>
              <a:rPr lang="nl-NL" dirty="0">
                <a:sym typeface="Wingdings" panose="05000000000000000000" pitchFamily="2" charset="2"/>
              </a:rPr>
              <a:t></a:t>
            </a:r>
            <a:r>
              <a:rPr lang="nl-NL" dirty="0"/>
              <a:t> zuiveringsproces, herstel van relatie tussen ‘buiten’ en ‘binnen’; </a:t>
            </a:r>
          </a:p>
          <a:p>
            <a:pPr lvl="0"/>
            <a:endParaRPr lang="nl-NL" dirty="0"/>
          </a:p>
          <a:p>
            <a:pPr lvl="0"/>
            <a:r>
              <a:rPr lang="nl-NL" dirty="0"/>
              <a:t>ontstaan helder zicht op het eigen zelf zonder vertroebeling door ego.</a:t>
            </a:r>
          </a:p>
          <a:p>
            <a:endParaRPr lang="nl-NL" dirty="0"/>
          </a:p>
        </p:txBody>
      </p:sp>
    </p:spTree>
    <p:extLst>
      <p:ext uri="{BB962C8B-B14F-4D97-AF65-F5344CB8AC3E}">
        <p14:creationId xmlns:p14="http://schemas.microsoft.com/office/powerpoint/2010/main" val="194403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6F4F35-97A8-4F29-A848-44785DED8B1E}"/>
              </a:ext>
            </a:extLst>
          </p:cNvPr>
          <p:cNvSpPr>
            <a:spLocks noGrp="1"/>
          </p:cNvSpPr>
          <p:nvPr>
            <p:ph type="title"/>
          </p:nvPr>
        </p:nvSpPr>
        <p:spPr/>
        <p:txBody>
          <a:bodyPr/>
          <a:lstStyle/>
          <a:p>
            <a:r>
              <a:rPr lang="nl-NL" b="1" dirty="0"/>
              <a:t>Drie aspecten extase</a:t>
            </a:r>
            <a:endParaRPr lang="nl-NL" dirty="0"/>
          </a:p>
        </p:txBody>
      </p:sp>
      <p:sp>
        <p:nvSpPr>
          <p:cNvPr id="3" name="Tijdelijke aanduiding voor inhoud 2">
            <a:extLst>
              <a:ext uri="{FF2B5EF4-FFF2-40B4-BE49-F238E27FC236}">
                <a16:creationId xmlns:a16="http://schemas.microsoft.com/office/drawing/2014/main" id="{A0318241-B18E-4634-B1E0-1C8B6ED63119}"/>
              </a:ext>
            </a:extLst>
          </p:cNvPr>
          <p:cNvSpPr>
            <a:spLocks noGrp="1"/>
          </p:cNvSpPr>
          <p:nvPr>
            <p:ph idx="1"/>
          </p:nvPr>
        </p:nvSpPr>
        <p:spPr/>
        <p:txBody>
          <a:bodyPr/>
          <a:lstStyle/>
          <a:p>
            <a:pPr lvl="0"/>
            <a:endParaRPr lang="nl-NL" dirty="0"/>
          </a:p>
          <a:p>
            <a:pPr lvl="0"/>
            <a:r>
              <a:rPr lang="nl-NL" dirty="0"/>
              <a:t>Polariteit</a:t>
            </a:r>
          </a:p>
          <a:p>
            <a:pPr lvl="0"/>
            <a:endParaRPr lang="nl-NL" dirty="0"/>
          </a:p>
          <a:p>
            <a:pPr lvl="0"/>
            <a:r>
              <a:rPr lang="nl-NL" dirty="0"/>
              <a:t>Manifestatie van beelden</a:t>
            </a:r>
          </a:p>
          <a:p>
            <a:pPr lvl="0"/>
            <a:endParaRPr lang="nl-NL" dirty="0"/>
          </a:p>
          <a:p>
            <a:pPr lvl="0"/>
            <a:r>
              <a:rPr lang="nl-NL" dirty="0"/>
              <a:t>Vernietiging </a:t>
            </a:r>
            <a:r>
              <a:rPr lang="nl-NL" dirty="0" err="1"/>
              <a:t>vd</a:t>
            </a:r>
            <a:r>
              <a:rPr lang="nl-NL" dirty="0"/>
              <a:t> ‘feiten’</a:t>
            </a:r>
          </a:p>
          <a:p>
            <a:endParaRPr lang="nl-NL" dirty="0"/>
          </a:p>
        </p:txBody>
      </p:sp>
    </p:spTree>
    <p:extLst>
      <p:ext uri="{BB962C8B-B14F-4D97-AF65-F5344CB8AC3E}">
        <p14:creationId xmlns:p14="http://schemas.microsoft.com/office/powerpoint/2010/main" val="420197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F508EF-D14F-4070-AA6E-66D3D503CFD2}"/>
              </a:ext>
            </a:extLst>
          </p:cNvPr>
          <p:cNvSpPr>
            <a:spLocks noGrp="1"/>
          </p:cNvSpPr>
          <p:nvPr>
            <p:ph type="title"/>
          </p:nvPr>
        </p:nvSpPr>
        <p:spPr/>
        <p:txBody>
          <a:bodyPr/>
          <a:lstStyle/>
          <a:p>
            <a:r>
              <a:rPr lang="nl-NL" b="1" dirty="0"/>
              <a:t>I	Polariteit</a:t>
            </a:r>
            <a:endParaRPr lang="nl-NL" dirty="0"/>
          </a:p>
        </p:txBody>
      </p:sp>
      <p:pic>
        <p:nvPicPr>
          <p:cNvPr id="5" name="Tijdelijke aanduiding voor inhoud 4">
            <a:extLst>
              <a:ext uri="{FF2B5EF4-FFF2-40B4-BE49-F238E27FC236}">
                <a16:creationId xmlns:a16="http://schemas.microsoft.com/office/drawing/2014/main" id="{D194327A-A869-439F-A6CB-CB9D17F15547}"/>
              </a:ext>
            </a:extLst>
          </p:cNvPr>
          <p:cNvPicPr>
            <a:picLocks noGrp="1" noChangeAspect="1"/>
          </p:cNvPicPr>
          <p:nvPr>
            <p:ph idx="1"/>
          </p:nvPr>
        </p:nvPicPr>
        <p:blipFill>
          <a:blip r:embed="rId2"/>
          <a:stretch>
            <a:fillRect/>
          </a:stretch>
        </p:blipFill>
        <p:spPr>
          <a:xfrm>
            <a:off x="3205018" y="2376198"/>
            <a:ext cx="5240627" cy="3266165"/>
          </a:xfrm>
        </p:spPr>
      </p:pic>
    </p:spTree>
    <p:extLst>
      <p:ext uri="{BB962C8B-B14F-4D97-AF65-F5344CB8AC3E}">
        <p14:creationId xmlns:p14="http://schemas.microsoft.com/office/powerpoint/2010/main" val="36160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DE8362-D283-4032-95A8-AD51812DBF1D}"/>
              </a:ext>
            </a:extLst>
          </p:cNvPr>
          <p:cNvSpPr>
            <a:spLocks noGrp="1"/>
          </p:cNvSpPr>
          <p:nvPr>
            <p:ph type="title"/>
          </p:nvPr>
        </p:nvSpPr>
        <p:spPr/>
        <p:txBody>
          <a:bodyPr>
            <a:normAutofit/>
          </a:bodyPr>
          <a:lstStyle/>
          <a:p>
            <a:r>
              <a:rPr lang="en-GB" i="1" dirty="0"/>
              <a:t>Perspectives on Synchronicity, Inspiration, and the Soul</a:t>
            </a:r>
            <a:endParaRPr lang="nl-NL" dirty="0"/>
          </a:p>
        </p:txBody>
      </p:sp>
      <p:sp>
        <p:nvSpPr>
          <p:cNvPr id="3" name="Tijdelijke aanduiding voor tekst 2">
            <a:extLst>
              <a:ext uri="{FF2B5EF4-FFF2-40B4-BE49-F238E27FC236}">
                <a16:creationId xmlns:a16="http://schemas.microsoft.com/office/drawing/2014/main" id="{2924BD95-5161-4359-81B5-53192F2F3444}"/>
              </a:ext>
            </a:extLst>
          </p:cNvPr>
          <p:cNvSpPr>
            <a:spLocks noGrp="1"/>
          </p:cNvSpPr>
          <p:nvPr>
            <p:ph type="body" idx="1"/>
          </p:nvPr>
        </p:nvSpPr>
        <p:spPr/>
        <p:txBody>
          <a:bodyPr/>
          <a:lstStyle/>
          <a:p>
            <a:r>
              <a:rPr lang="en-GB" dirty="0"/>
              <a:t>Cambridge Publishers 2020</a:t>
            </a:r>
            <a:endParaRPr lang="nl-NL" dirty="0"/>
          </a:p>
        </p:txBody>
      </p:sp>
    </p:spTree>
    <p:extLst>
      <p:ext uri="{BB962C8B-B14F-4D97-AF65-F5344CB8AC3E}">
        <p14:creationId xmlns:p14="http://schemas.microsoft.com/office/powerpoint/2010/main" val="3268740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FBB20F-3DC0-49F7-97D6-5076A0BAE40E}"/>
              </a:ext>
            </a:extLst>
          </p:cNvPr>
          <p:cNvSpPr>
            <a:spLocks noGrp="1"/>
          </p:cNvSpPr>
          <p:nvPr>
            <p:ph type="title"/>
          </p:nvPr>
        </p:nvSpPr>
        <p:spPr/>
        <p:txBody>
          <a:bodyPr/>
          <a:lstStyle/>
          <a:p>
            <a:r>
              <a:rPr lang="nl-NL" b="1" i="1" dirty="0" err="1"/>
              <a:t>Oerdrijfveren</a:t>
            </a:r>
            <a:endParaRPr lang="nl-NL" dirty="0"/>
          </a:p>
        </p:txBody>
      </p:sp>
      <p:sp>
        <p:nvSpPr>
          <p:cNvPr id="3" name="Tijdelijke aanduiding voor inhoud 2">
            <a:extLst>
              <a:ext uri="{FF2B5EF4-FFF2-40B4-BE49-F238E27FC236}">
                <a16:creationId xmlns:a16="http://schemas.microsoft.com/office/drawing/2014/main" id="{A088C19A-9BED-4659-9BB6-8D9998F929C2}"/>
              </a:ext>
            </a:extLst>
          </p:cNvPr>
          <p:cNvSpPr>
            <a:spLocks noGrp="1"/>
          </p:cNvSpPr>
          <p:nvPr>
            <p:ph idx="1"/>
          </p:nvPr>
        </p:nvSpPr>
        <p:spPr/>
        <p:txBody>
          <a:bodyPr/>
          <a:lstStyle/>
          <a:p>
            <a:endParaRPr lang="nl-NL" b="1" i="1" dirty="0"/>
          </a:p>
          <a:p>
            <a:pPr lvl="0"/>
            <a:r>
              <a:rPr lang="nl-NL" dirty="0"/>
              <a:t>drang tot </a:t>
            </a:r>
            <a:r>
              <a:rPr lang="nl-NL" b="1" i="1" dirty="0"/>
              <a:t>zelfbehoud</a:t>
            </a:r>
            <a:r>
              <a:rPr lang="nl-NL" dirty="0"/>
              <a:t> </a:t>
            </a:r>
            <a:r>
              <a:rPr lang="nl-NL" dirty="0">
                <a:sym typeface="Wingdings" panose="05000000000000000000" pitchFamily="2" charset="2"/>
              </a:rPr>
              <a:t></a:t>
            </a:r>
            <a:r>
              <a:rPr lang="nl-NL" dirty="0"/>
              <a:t> verabsoluteerd door evolutieleer</a:t>
            </a:r>
          </a:p>
          <a:p>
            <a:pPr lvl="0"/>
            <a:endParaRPr lang="nl-NL" dirty="0"/>
          </a:p>
          <a:p>
            <a:pPr lvl="0"/>
            <a:r>
              <a:rPr lang="nl-NL" dirty="0"/>
              <a:t>drang tot </a:t>
            </a:r>
            <a:r>
              <a:rPr lang="nl-NL" b="1" i="1" dirty="0"/>
              <a:t>zelfovergave</a:t>
            </a:r>
            <a:r>
              <a:rPr lang="nl-NL" dirty="0"/>
              <a:t> </a:t>
            </a:r>
            <a:r>
              <a:rPr lang="nl-NL" dirty="0">
                <a:sym typeface="Wingdings" panose="05000000000000000000" pitchFamily="2" charset="2"/>
              </a:rPr>
              <a:t></a:t>
            </a:r>
            <a:r>
              <a:rPr lang="nl-NL" dirty="0"/>
              <a:t> uit zich in menselijke hang naar cultuurvorming; zelfverlies in eigen scheppingsdrang; verhouding tot een </a:t>
            </a:r>
            <a:r>
              <a:rPr lang="nl-NL" b="1" dirty="0"/>
              <a:t>tegenpool</a:t>
            </a:r>
            <a:r>
              <a:rPr lang="nl-NL" dirty="0"/>
              <a:t>. </a:t>
            </a:r>
          </a:p>
          <a:p>
            <a:endParaRPr lang="nl-NL" dirty="0"/>
          </a:p>
        </p:txBody>
      </p:sp>
    </p:spTree>
    <p:extLst>
      <p:ext uri="{BB962C8B-B14F-4D97-AF65-F5344CB8AC3E}">
        <p14:creationId xmlns:p14="http://schemas.microsoft.com/office/powerpoint/2010/main" val="3550438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F0480A-F422-414B-B560-AFE5F4A931A8}"/>
              </a:ext>
            </a:extLst>
          </p:cNvPr>
          <p:cNvSpPr>
            <a:spLocks noGrp="1"/>
          </p:cNvSpPr>
          <p:nvPr>
            <p:ph type="title"/>
          </p:nvPr>
        </p:nvSpPr>
        <p:spPr/>
        <p:txBody>
          <a:bodyPr>
            <a:normAutofit fontScale="90000"/>
          </a:bodyPr>
          <a:lstStyle/>
          <a:p>
            <a:r>
              <a:rPr lang="nl-NL" b="1" dirty="0"/>
              <a:t>Gronden om drang tot zelfovergave te (h)erkennen:</a:t>
            </a:r>
            <a:br>
              <a:rPr lang="nl-NL" b="1" dirty="0"/>
            </a:br>
            <a:endParaRPr lang="nl-NL" b="1" dirty="0"/>
          </a:p>
        </p:txBody>
      </p:sp>
      <p:sp>
        <p:nvSpPr>
          <p:cNvPr id="3" name="Tijdelijke aanduiding voor inhoud 2">
            <a:extLst>
              <a:ext uri="{FF2B5EF4-FFF2-40B4-BE49-F238E27FC236}">
                <a16:creationId xmlns:a16="http://schemas.microsoft.com/office/drawing/2014/main" id="{104410CF-19A7-420D-B2F4-56F1AC218E6B}"/>
              </a:ext>
            </a:extLst>
          </p:cNvPr>
          <p:cNvSpPr>
            <a:spLocks noGrp="1"/>
          </p:cNvSpPr>
          <p:nvPr>
            <p:ph idx="1"/>
          </p:nvPr>
        </p:nvSpPr>
        <p:spPr/>
        <p:txBody>
          <a:bodyPr/>
          <a:lstStyle/>
          <a:p>
            <a:pPr lvl="0"/>
            <a:endParaRPr lang="nl-NL" dirty="0"/>
          </a:p>
          <a:p>
            <a:pPr lvl="0"/>
            <a:r>
              <a:rPr lang="nl-NL" dirty="0"/>
              <a:t>introspectie, focus op eigen favoriete bezigheden, of fundamentele levensdrijfveren</a:t>
            </a:r>
          </a:p>
          <a:p>
            <a:pPr lvl="0"/>
            <a:endParaRPr lang="nl-NL" dirty="0"/>
          </a:p>
          <a:p>
            <a:pPr lvl="0"/>
            <a:endParaRPr lang="nl-NL" dirty="0"/>
          </a:p>
          <a:p>
            <a:pPr lvl="0"/>
            <a:r>
              <a:rPr lang="nl-NL" dirty="0"/>
              <a:t>kennisname van getuigenissen van kunstenaars, filosofen of profeten</a:t>
            </a:r>
          </a:p>
          <a:p>
            <a:endParaRPr lang="nl-NL" dirty="0"/>
          </a:p>
        </p:txBody>
      </p:sp>
    </p:spTree>
    <p:extLst>
      <p:ext uri="{BB962C8B-B14F-4D97-AF65-F5344CB8AC3E}">
        <p14:creationId xmlns:p14="http://schemas.microsoft.com/office/powerpoint/2010/main" val="737066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CF7980-244C-4D4B-AE81-17078DA257D7}"/>
              </a:ext>
            </a:extLst>
          </p:cNvPr>
          <p:cNvSpPr>
            <a:spLocks noGrp="1"/>
          </p:cNvSpPr>
          <p:nvPr>
            <p:ph type="title"/>
          </p:nvPr>
        </p:nvSpPr>
        <p:spPr/>
        <p:txBody>
          <a:bodyPr/>
          <a:lstStyle/>
          <a:p>
            <a:r>
              <a:rPr lang="nl-NL" b="1" dirty="0"/>
              <a:t>Zelfovergave aan tegenpool</a:t>
            </a:r>
            <a:endParaRPr lang="nl-NL" dirty="0"/>
          </a:p>
        </p:txBody>
      </p:sp>
      <p:pic>
        <p:nvPicPr>
          <p:cNvPr id="6" name="Tijdelijke aanduiding voor inhoud 5">
            <a:extLst>
              <a:ext uri="{FF2B5EF4-FFF2-40B4-BE49-F238E27FC236}">
                <a16:creationId xmlns:a16="http://schemas.microsoft.com/office/drawing/2014/main" id="{B0C0FCEA-D1CF-47A9-BC87-7E66232AEF6D}"/>
              </a:ext>
            </a:extLst>
          </p:cNvPr>
          <p:cNvPicPr>
            <a:picLocks noGrp="1" noChangeAspect="1"/>
          </p:cNvPicPr>
          <p:nvPr>
            <p:ph sz="half" idx="1"/>
          </p:nvPr>
        </p:nvPicPr>
        <p:blipFill>
          <a:blip r:embed="rId2"/>
          <a:stretch>
            <a:fillRect/>
          </a:stretch>
        </p:blipFill>
        <p:spPr>
          <a:xfrm>
            <a:off x="3674269" y="2951162"/>
            <a:ext cx="2143125" cy="2143125"/>
          </a:xfrm>
        </p:spPr>
      </p:pic>
      <p:sp>
        <p:nvSpPr>
          <p:cNvPr id="4" name="Tijdelijke aanduiding voor inhoud 3">
            <a:extLst>
              <a:ext uri="{FF2B5EF4-FFF2-40B4-BE49-F238E27FC236}">
                <a16:creationId xmlns:a16="http://schemas.microsoft.com/office/drawing/2014/main" id="{E02A2129-2D26-4677-A0FA-6C7D0D502939}"/>
              </a:ext>
            </a:extLst>
          </p:cNvPr>
          <p:cNvSpPr>
            <a:spLocks noGrp="1"/>
          </p:cNvSpPr>
          <p:nvPr>
            <p:ph sz="half" idx="2"/>
          </p:nvPr>
        </p:nvSpPr>
        <p:spPr/>
        <p:txBody>
          <a:bodyPr/>
          <a:lstStyle/>
          <a:p>
            <a:r>
              <a:rPr lang="de-DE" dirty="0"/>
              <a:t>„die </a:t>
            </a:r>
            <a:r>
              <a:rPr lang="de-DE" dirty="0" err="1"/>
              <a:t>Ekstasis</a:t>
            </a:r>
            <a:r>
              <a:rPr lang="de-DE" dirty="0"/>
              <a:t> ist ursprünglich immer vollkommene Einsamkeit, weil sie vollkommenes </a:t>
            </a:r>
            <a:r>
              <a:rPr lang="de-DE" dirty="0" err="1"/>
              <a:t>Erfülltsein</a:t>
            </a:r>
            <a:r>
              <a:rPr lang="de-DE" dirty="0"/>
              <a:t> ist, das – jeder </a:t>
            </a:r>
            <a:r>
              <a:rPr lang="de-DE" dirty="0" err="1"/>
              <a:t>Hälftenhaftigkeit</a:t>
            </a:r>
            <a:r>
              <a:rPr lang="de-DE" dirty="0"/>
              <a:t> überhoben – den ergänzenden Pol in sich selber trägt.”</a:t>
            </a:r>
            <a:endParaRPr lang="nl-NL" dirty="0"/>
          </a:p>
          <a:p>
            <a:endParaRPr lang="de-DE" dirty="0"/>
          </a:p>
          <a:p>
            <a:r>
              <a:rPr lang="de-DE" dirty="0"/>
              <a:t>“Die erotische Verknüpfung ist nicht Vermischung: sie verbindet die Pole, ohne sie aufzuheben.”</a:t>
            </a:r>
            <a:endParaRPr lang="nl-NL" dirty="0"/>
          </a:p>
          <a:p>
            <a:endParaRPr lang="nl-NL" dirty="0"/>
          </a:p>
        </p:txBody>
      </p:sp>
    </p:spTree>
    <p:extLst>
      <p:ext uri="{BB962C8B-B14F-4D97-AF65-F5344CB8AC3E}">
        <p14:creationId xmlns:p14="http://schemas.microsoft.com/office/powerpoint/2010/main" val="260540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40E75084-2013-4FDA-8555-81679AA662AE}"/>
              </a:ext>
            </a:extLst>
          </p:cNvPr>
          <p:cNvSpPr>
            <a:spLocks noGrp="1"/>
          </p:cNvSpPr>
          <p:nvPr>
            <p:ph type="title"/>
          </p:nvPr>
        </p:nvSpPr>
        <p:spPr/>
        <p:txBody>
          <a:bodyPr/>
          <a:lstStyle/>
          <a:p>
            <a:r>
              <a:rPr lang="nl-NL" dirty="0"/>
              <a:t>Polariteit</a:t>
            </a:r>
          </a:p>
        </p:txBody>
      </p:sp>
      <p:sp>
        <p:nvSpPr>
          <p:cNvPr id="6" name="Tijdelijke aanduiding voor inhoud 5">
            <a:extLst>
              <a:ext uri="{FF2B5EF4-FFF2-40B4-BE49-F238E27FC236}">
                <a16:creationId xmlns:a16="http://schemas.microsoft.com/office/drawing/2014/main" id="{691198FB-B23F-4812-8D51-07F55A6F7C43}"/>
              </a:ext>
            </a:extLst>
          </p:cNvPr>
          <p:cNvSpPr>
            <a:spLocks noGrp="1"/>
          </p:cNvSpPr>
          <p:nvPr>
            <p:ph idx="1"/>
          </p:nvPr>
        </p:nvSpPr>
        <p:spPr/>
        <p:txBody>
          <a:bodyPr/>
          <a:lstStyle/>
          <a:p>
            <a:pPr lvl="0"/>
            <a:endParaRPr lang="nl-NL" dirty="0"/>
          </a:p>
          <a:p>
            <a:pPr lvl="0"/>
            <a:r>
              <a:rPr lang="nl-NL" dirty="0"/>
              <a:t>Zelfovergave vooronderstelt </a:t>
            </a:r>
            <a:r>
              <a:rPr lang="nl-NL" i="1" dirty="0"/>
              <a:t>innerlijke polariteit</a:t>
            </a:r>
            <a:r>
              <a:rPr lang="nl-NL" dirty="0"/>
              <a:t>, verhouding tot </a:t>
            </a:r>
            <a:r>
              <a:rPr lang="nl-NL" i="1" dirty="0"/>
              <a:t>innerlijke resonantie van een externe pool</a:t>
            </a:r>
            <a:r>
              <a:rPr lang="nl-NL" dirty="0"/>
              <a:t> die innerlijk wordt beleefd.</a:t>
            </a:r>
          </a:p>
          <a:p>
            <a:pPr lvl="0"/>
            <a:endParaRPr lang="nl-NL" dirty="0"/>
          </a:p>
          <a:p>
            <a:pPr lvl="0"/>
            <a:r>
              <a:rPr lang="nl-NL" dirty="0"/>
              <a:t>Deze polariteit verbindt mens met een voedende bron.</a:t>
            </a:r>
          </a:p>
          <a:p>
            <a:pPr lvl="0"/>
            <a:endParaRPr lang="nl-NL" dirty="0"/>
          </a:p>
          <a:p>
            <a:pPr lvl="0"/>
            <a:r>
              <a:rPr lang="nl-NL" dirty="0"/>
              <a:t>Deze bron is geen ding maar een beeld, dat schemert door alles heen waarnaar wij hunkeren.</a:t>
            </a:r>
          </a:p>
          <a:p>
            <a:endParaRPr lang="nl-NL" dirty="0"/>
          </a:p>
        </p:txBody>
      </p:sp>
    </p:spTree>
    <p:extLst>
      <p:ext uri="{BB962C8B-B14F-4D97-AF65-F5344CB8AC3E}">
        <p14:creationId xmlns:p14="http://schemas.microsoft.com/office/powerpoint/2010/main" val="346272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additive="base">
                                        <p:cTn id="1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 calcmode="lin" valueType="num">
                                      <p:cBhvr additive="base">
                                        <p:cTn id="1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74CD54-945F-4F98-9B63-B457A7E3201F}"/>
              </a:ext>
            </a:extLst>
          </p:cNvPr>
          <p:cNvSpPr>
            <a:spLocks noGrp="1"/>
          </p:cNvSpPr>
          <p:nvPr>
            <p:ph type="title"/>
          </p:nvPr>
        </p:nvSpPr>
        <p:spPr/>
        <p:txBody>
          <a:bodyPr/>
          <a:lstStyle/>
          <a:p>
            <a:r>
              <a:rPr lang="fr-FR" dirty="0"/>
              <a:t>Rousseau, </a:t>
            </a:r>
            <a:r>
              <a:rPr lang="fr-FR" i="1" dirty="0"/>
              <a:t>Confessions</a:t>
            </a:r>
            <a:endParaRPr lang="nl-NL" dirty="0"/>
          </a:p>
        </p:txBody>
      </p:sp>
      <p:pic>
        <p:nvPicPr>
          <p:cNvPr id="6" name="Tijdelijke aanduiding voor inhoud 5">
            <a:extLst>
              <a:ext uri="{FF2B5EF4-FFF2-40B4-BE49-F238E27FC236}">
                <a16:creationId xmlns:a16="http://schemas.microsoft.com/office/drawing/2014/main" id="{7EFC8F92-76BF-492F-A3C8-1F97C7286382}"/>
              </a:ext>
            </a:extLst>
          </p:cNvPr>
          <p:cNvPicPr>
            <a:picLocks noGrp="1" noChangeAspect="1"/>
          </p:cNvPicPr>
          <p:nvPr>
            <p:ph sz="half" idx="1"/>
          </p:nvPr>
        </p:nvPicPr>
        <p:blipFill>
          <a:blip r:embed="rId2"/>
          <a:stretch>
            <a:fillRect/>
          </a:stretch>
        </p:blipFill>
        <p:spPr>
          <a:xfrm>
            <a:off x="3479006" y="2260600"/>
            <a:ext cx="2533650" cy="3524250"/>
          </a:xfrm>
        </p:spPr>
      </p:pic>
      <p:sp>
        <p:nvSpPr>
          <p:cNvPr id="4" name="Tijdelijke aanduiding voor inhoud 3">
            <a:extLst>
              <a:ext uri="{FF2B5EF4-FFF2-40B4-BE49-F238E27FC236}">
                <a16:creationId xmlns:a16="http://schemas.microsoft.com/office/drawing/2014/main" id="{41E33C45-C087-492E-BC3C-701E77DC1F8C}"/>
              </a:ext>
            </a:extLst>
          </p:cNvPr>
          <p:cNvSpPr>
            <a:spLocks noGrp="1"/>
          </p:cNvSpPr>
          <p:nvPr>
            <p:ph sz="half" idx="2"/>
          </p:nvPr>
        </p:nvSpPr>
        <p:spPr/>
        <p:txBody>
          <a:bodyPr/>
          <a:lstStyle/>
          <a:p>
            <a:r>
              <a:rPr lang="fr-FR" dirty="0"/>
              <a:t>“J’étais donc brulant d’amour sans objet, et c’est peut-être ainsi qu’il épuise le plus.”</a:t>
            </a:r>
          </a:p>
          <a:p>
            <a:endParaRPr lang="nl-NL" dirty="0"/>
          </a:p>
          <a:p>
            <a:r>
              <a:rPr lang="fr-FR" dirty="0"/>
              <a:t>“Quand j’en eus une (</a:t>
            </a:r>
            <a:r>
              <a:rPr lang="fr-FR" dirty="0" err="1"/>
              <a:t>d.w.z</a:t>
            </a:r>
            <a:r>
              <a:rPr lang="fr-FR" dirty="0"/>
              <a:t>. : </a:t>
            </a:r>
            <a:r>
              <a:rPr lang="fr-FR" dirty="0" err="1"/>
              <a:t>een</a:t>
            </a:r>
            <a:r>
              <a:rPr lang="fr-FR" dirty="0"/>
              <a:t> </a:t>
            </a:r>
            <a:r>
              <a:rPr lang="fr-FR" dirty="0" err="1"/>
              <a:t>vrouw</a:t>
            </a:r>
            <a:r>
              <a:rPr lang="fr-FR" dirty="0"/>
              <a:t>), mes sens furent tranquilles, mais mon cœur ne le fut jamais. Les besoins de l’amour me dévoraient au sein de la jouissance.” </a:t>
            </a:r>
            <a:endParaRPr lang="nl-NL" dirty="0"/>
          </a:p>
          <a:p>
            <a:endParaRPr lang="nl-NL" dirty="0"/>
          </a:p>
        </p:txBody>
      </p:sp>
    </p:spTree>
    <p:extLst>
      <p:ext uri="{BB962C8B-B14F-4D97-AF65-F5344CB8AC3E}">
        <p14:creationId xmlns:p14="http://schemas.microsoft.com/office/powerpoint/2010/main" val="45242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7A487B-2791-4B86-8BB9-9F1CC1122723}"/>
              </a:ext>
            </a:extLst>
          </p:cNvPr>
          <p:cNvSpPr>
            <a:spLocks noGrp="1"/>
          </p:cNvSpPr>
          <p:nvPr>
            <p:ph type="title"/>
          </p:nvPr>
        </p:nvSpPr>
        <p:spPr/>
        <p:txBody>
          <a:bodyPr/>
          <a:lstStyle/>
          <a:p>
            <a:r>
              <a:rPr lang="nl-NL" b="1" dirty="0"/>
              <a:t>II</a:t>
            </a:r>
            <a:r>
              <a:rPr lang="nl-NL" dirty="0"/>
              <a:t> </a:t>
            </a:r>
            <a:r>
              <a:rPr lang="nl-NL" b="1" dirty="0"/>
              <a:t>Beelden</a:t>
            </a:r>
            <a:endParaRPr lang="nl-NL" dirty="0"/>
          </a:p>
        </p:txBody>
      </p:sp>
      <p:pic>
        <p:nvPicPr>
          <p:cNvPr id="5" name="Tijdelijke aanduiding voor inhoud 4">
            <a:extLst>
              <a:ext uri="{FF2B5EF4-FFF2-40B4-BE49-F238E27FC236}">
                <a16:creationId xmlns:a16="http://schemas.microsoft.com/office/drawing/2014/main" id="{7D850409-2A1C-4014-8879-E4C4F3A56E40}"/>
              </a:ext>
            </a:extLst>
          </p:cNvPr>
          <p:cNvPicPr>
            <a:picLocks noGrp="1" noChangeAspect="1"/>
          </p:cNvPicPr>
          <p:nvPr>
            <p:ph idx="1"/>
          </p:nvPr>
        </p:nvPicPr>
        <p:blipFill>
          <a:blip r:embed="rId2"/>
          <a:stretch>
            <a:fillRect/>
          </a:stretch>
        </p:blipFill>
        <p:spPr>
          <a:xfrm>
            <a:off x="3195782" y="2256126"/>
            <a:ext cx="5942590" cy="3703656"/>
          </a:xfrm>
        </p:spPr>
      </p:pic>
    </p:spTree>
    <p:extLst>
      <p:ext uri="{BB962C8B-B14F-4D97-AF65-F5344CB8AC3E}">
        <p14:creationId xmlns:p14="http://schemas.microsoft.com/office/powerpoint/2010/main" val="3816724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0918FE-8791-4A69-AF52-01D200CCB850}"/>
              </a:ext>
            </a:extLst>
          </p:cNvPr>
          <p:cNvSpPr>
            <a:spLocks noGrp="1"/>
          </p:cNvSpPr>
          <p:nvPr>
            <p:ph type="title"/>
          </p:nvPr>
        </p:nvSpPr>
        <p:spPr/>
        <p:txBody>
          <a:bodyPr>
            <a:normAutofit fontScale="90000"/>
          </a:bodyPr>
          <a:lstStyle/>
          <a:p>
            <a:r>
              <a:rPr lang="de-DE" dirty="0"/>
              <a:t>Ludwig Klages,</a:t>
            </a:r>
            <a:r>
              <a:rPr lang="de-DE" i="1" dirty="0"/>
              <a:t> Der Geist als Widersacher der Seele</a:t>
            </a:r>
            <a:br>
              <a:rPr lang="nl-NL" dirty="0"/>
            </a:br>
            <a:endParaRPr lang="nl-NL" dirty="0"/>
          </a:p>
        </p:txBody>
      </p:sp>
      <p:pic>
        <p:nvPicPr>
          <p:cNvPr id="6" name="Tijdelijke aanduiding voor inhoud 5">
            <a:extLst>
              <a:ext uri="{FF2B5EF4-FFF2-40B4-BE49-F238E27FC236}">
                <a16:creationId xmlns:a16="http://schemas.microsoft.com/office/drawing/2014/main" id="{6D6F2062-E0CA-40F2-A661-9968CF077DA9}"/>
              </a:ext>
            </a:extLst>
          </p:cNvPr>
          <p:cNvPicPr>
            <a:picLocks noGrp="1" noChangeAspect="1"/>
          </p:cNvPicPr>
          <p:nvPr>
            <p:ph sz="half" idx="1"/>
          </p:nvPr>
        </p:nvPicPr>
        <p:blipFill>
          <a:blip r:embed="rId2"/>
          <a:stretch>
            <a:fillRect/>
          </a:stretch>
        </p:blipFill>
        <p:spPr>
          <a:xfrm>
            <a:off x="3674269" y="2951162"/>
            <a:ext cx="2143125" cy="2143125"/>
          </a:xfrm>
        </p:spPr>
      </p:pic>
      <p:sp>
        <p:nvSpPr>
          <p:cNvPr id="4" name="Tijdelijke aanduiding voor inhoud 3">
            <a:extLst>
              <a:ext uri="{FF2B5EF4-FFF2-40B4-BE49-F238E27FC236}">
                <a16:creationId xmlns:a16="http://schemas.microsoft.com/office/drawing/2014/main" id="{114FB733-1EE7-4E6D-AFA5-96B2A334DDCE}"/>
              </a:ext>
            </a:extLst>
          </p:cNvPr>
          <p:cNvSpPr>
            <a:spLocks noGrp="1"/>
          </p:cNvSpPr>
          <p:nvPr>
            <p:ph sz="half" idx="2"/>
          </p:nvPr>
        </p:nvSpPr>
        <p:spPr/>
        <p:txBody>
          <a:bodyPr/>
          <a:lstStyle/>
          <a:p>
            <a:pPr marL="0" indent="0">
              <a:buNone/>
            </a:pPr>
            <a:endParaRPr lang="de-DE" dirty="0"/>
          </a:p>
          <a:p>
            <a:pPr marL="0" indent="0">
              <a:buNone/>
            </a:pPr>
            <a:r>
              <a:rPr lang="de-DE" sz="2400" dirty="0"/>
              <a:t>“Die zähe Gewohnheit, statt lebender Wesen </a:t>
            </a:r>
            <a:r>
              <a:rPr lang="de-DE" sz="2400" dirty="0" err="1"/>
              <a:t>imgrunde</a:t>
            </a:r>
            <a:r>
              <a:rPr lang="de-DE" sz="2400" dirty="0"/>
              <a:t> Dinge zu sehen und alles, was da draußen geschieht, nach Analogie von Druck oder Stoß oder Zug zu begreifen”</a:t>
            </a:r>
            <a:endParaRPr lang="nl-NL" sz="2400" dirty="0"/>
          </a:p>
          <a:p>
            <a:endParaRPr lang="nl-NL" dirty="0"/>
          </a:p>
        </p:txBody>
      </p:sp>
    </p:spTree>
    <p:extLst>
      <p:ext uri="{BB962C8B-B14F-4D97-AF65-F5344CB8AC3E}">
        <p14:creationId xmlns:p14="http://schemas.microsoft.com/office/powerpoint/2010/main" val="16734690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0918FE-8791-4A69-AF52-01D200CCB850}"/>
              </a:ext>
            </a:extLst>
          </p:cNvPr>
          <p:cNvSpPr>
            <a:spLocks noGrp="1"/>
          </p:cNvSpPr>
          <p:nvPr>
            <p:ph type="title"/>
          </p:nvPr>
        </p:nvSpPr>
        <p:spPr/>
        <p:txBody>
          <a:bodyPr>
            <a:normAutofit fontScale="90000"/>
          </a:bodyPr>
          <a:lstStyle/>
          <a:p>
            <a:r>
              <a:rPr lang="de-DE" dirty="0"/>
              <a:t>Ludwig Klages,</a:t>
            </a:r>
            <a:r>
              <a:rPr lang="de-DE" i="1" dirty="0"/>
              <a:t> Der Geist als Widersacher der Seele</a:t>
            </a:r>
            <a:br>
              <a:rPr lang="nl-NL" dirty="0"/>
            </a:br>
            <a:endParaRPr lang="nl-NL" dirty="0"/>
          </a:p>
        </p:txBody>
      </p:sp>
      <p:pic>
        <p:nvPicPr>
          <p:cNvPr id="6" name="Tijdelijke aanduiding voor inhoud 5">
            <a:extLst>
              <a:ext uri="{FF2B5EF4-FFF2-40B4-BE49-F238E27FC236}">
                <a16:creationId xmlns:a16="http://schemas.microsoft.com/office/drawing/2014/main" id="{6D6F2062-E0CA-40F2-A661-9968CF077DA9}"/>
              </a:ext>
            </a:extLst>
          </p:cNvPr>
          <p:cNvPicPr>
            <a:picLocks noGrp="1" noChangeAspect="1"/>
          </p:cNvPicPr>
          <p:nvPr>
            <p:ph sz="half" idx="1"/>
          </p:nvPr>
        </p:nvPicPr>
        <p:blipFill>
          <a:blip r:embed="rId2"/>
          <a:stretch>
            <a:fillRect/>
          </a:stretch>
        </p:blipFill>
        <p:spPr>
          <a:xfrm>
            <a:off x="3674269" y="2951162"/>
            <a:ext cx="2143125" cy="2143125"/>
          </a:xfrm>
        </p:spPr>
      </p:pic>
      <p:sp>
        <p:nvSpPr>
          <p:cNvPr id="4" name="Tijdelijke aanduiding voor inhoud 3">
            <a:extLst>
              <a:ext uri="{FF2B5EF4-FFF2-40B4-BE49-F238E27FC236}">
                <a16:creationId xmlns:a16="http://schemas.microsoft.com/office/drawing/2014/main" id="{114FB733-1EE7-4E6D-AFA5-96B2A334DDCE}"/>
              </a:ext>
            </a:extLst>
          </p:cNvPr>
          <p:cNvSpPr>
            <a:spLocks noGrp="1"/>
          </p:cNvSpPr>
          <p:nvPr>
            <p:ph sz="half" idx="2"/>
          </p:nvPr>
        </p:nvSpPr>
        <p:spPr>
          <a:xfrm>
            <a:off x="7190747" y="2126222"/>
            <a:ext cx="4313864" cy="4588614"/>
          </a:xfrm>
        </p:spPr>
        <p:txBody>
          <a:bodyPr>
            <a:normAutofit fontScale="92500" lnSpcReduction="10000"/>
          </a:bodyPr>
          <a:lstStyle/>
          <a:p>
            <a:pPr marL="0" indent="0">
              <a:buNone/>
            </a:pPr>
            <a:endParaRPr lang="de-DE" dirty="0"/>
          </a:p>
          <a:p>
            <a:pPr marL="0" indent="0">
              <a:buNone/>
            </a:pPr>
            <a:r>
              <a:rPr lang="de-DE" sz="2400" dirty="0"/>
              <a:t>“Und überkäme ihn nun das Wunder mit solcher Gewalt, dass es ihn augenblicksweise durch und durch wandeln würde, so wäre in ihm die Zeitenferne erwacht, und das ihm jetzt Gegenwärtige wären die Dinge nicht, es wäre die Wirklichkeit der Bilder, die endlos verkettet zurückreicht ins </a:t>
            </a:r>
            <a:r>
              <a:rPr lang="de-DE" sz="2400" dirty="0" err="1"/>
              <a:t>Anbeginnlose</a:t>
            </a:r>
            <a:r>
              <a:rPr lang="de-DE" sz="2400" dirty="0"/>
              <a:t>. ‘Urbilder sind erscheinende Vergangenheitsseelen’.”</a:t>
            </a:r>
            <a:endParaRPr lang="nl-NL" sz="2400" dirty="0"/>
          </a:p>
          <a:p>
            <a:endParaRPr lang="nl-NL" dirty="0"/>
          </a:p>
        </p:txBody>
      </p:sp>
    </p:spTree>
    <p:extLst>
      <p:ext uri="{BB962C8B-B14F-4D97-AF65-F5344CB8AC3E}">
        <p14:creationId xmlns:p14="http://schemas.microsoft.com/office/powerpoint/2010/main" val="19932673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A7487A-CE09-4AF7-BEC8-DEDEFB577A41}"/>
              </a:ext>
            </a:extLst>
          </p:cNvPr>
          <p:cNvSpPr>
            <a:spLocks noGrp="1"/>
          </p:cNvSpPr>
          <p:nvPr>
            <p:ph type="title"/>
          </p:nvPr>
        </p:nvSpPr>
        <p:spPr/>
        <p:txBody>
          <a:bodyPr/>
          <a:lstStyle/>
          <a:p>
            <a:r>
              <a:rPr lang="nl-NL" b="1" dirty="0"/>
              <a:t>III	Vernietiging </a:t>
            </a:r>
            <a:r>
              <a:rPr lang="nl-NL" b="1" dirty="0" err="1"/>
              <a:t>vd</a:t>
            </a:r>
            <a:r>
              <a:rPr lang="nl-NL" b="1" dirty="0"/>
              <a:t> ‘feiten’</a:t>
            </a:r>
            <a:endParaRPr lang="nl-NL" dirty="0"/>
          </a:p>
        </p:txBody>
      </p:sp>
      <p:pic>
        <p:nvPicPr>
          <p:cNvPr id="5" name="Tijdelijke aanduiding voor inhoud 4">
            <a:extLst>
              <a:ext uri="{FF2B5EF4-FFF2-40B4-BE49-F238E27FC236}">
                <a16:creationId xmlns:a16="http://schemas.microsoft.com/office/drawing/2014/main" id="{A344A8DD-BE0D-43F3-ACE4-5F1550BF501E}"/>
              </a:ext>
            </a:extLst>
          </p:cNvPr>
          <p:cNvPicPr>
            <a:picLocks noGrp="1" noChangeAspect="1"/>
          </p:cNvPicPr>
          <p:nvPr>
            <p:ph idx="1"/>
          </p:nvPr>
        </p:nvPicPr>
        <p:blipFill>
          <a:blip r:embed="rId2"/>
          <a:stretch>
            <a:fillRect/>
          </a:stretch>
        </p:blipFill>
        <p:spPr>
          <a:xfrm>
            <a:off x="3897746" y="2267815"/>
            <a:ext cx="4637088" cy="3398171"/>
          </a:xfrm>
        </p:spPr>
      </p:pic>
    </p:spTree>
    <p:extLst>
      <p:ext uri="{BB962C8B-B14F-4D97-AF65-F5344CB8AC3E}">
        <p14:creationId xmlns:p14="http://schemas.microsoft.com/office/powerpoint/2010/main" val="11821756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4B52C8-6ACE-49C7-96A3-71E759BD1314}"/>
              </a:ext>
            </a:extLst>
          </p:cNvPr>
          <p:cNvSpPr>
            <a:spLocks noGrp="1"/>
          </p:cNvSpPr>
          <p:nvPr>
            <p:ph type="title"/>
          </p:nvPr>
        </p:nvSpPr>
        <p:spPr/>
        <p:txBody>
          <a:bodyPr>
            <a:normAutofit/>
          </a:bodyPr>
          <a:lstStyle/>
          <a:p>
            <a:r>
              <a:rPr lang="de-DE" dirty="0"/>
              <a:t>Ludwig Klages, </a:t>
            </a:r>
            <a:r>
              <a:rPr lang="de-DE" i="1" dirty="0"/>
              <a:t>Vom kosmogonischen Eros</a:t>
            </a:r>
            <a:endParaRPr lang="nl-NL" dirty="0"/>
          </a:p>
        </p:txBody>
      </p:sp>
      <p:pic>
        <p:nvPicPr>
          <p:cNvPr id="6" name="Tijdelijke aanduiding voor inhoud 5">
            <a:extLst>
              <a:ext uri="{FF2B5EF4-FFF2-40B4-BE49-F238E27FC236}">
                <a16:creationId xmlns:a16="http://schemas.microsoft.com/office/drawing/2014/main" id="{517F0BDC-6CE1-4899-80C3-CF358F768C74}"/>
              </a:ext>
            </a:extLst>
          </p:cNvPr>
          <p:cNvPicPr>
            <a:picLocks noGrp="1" noChangeAspect="1"/>
          </p:cNvPicPr>
          <p:nvPr>
            <p:ph sz="half" idx="1"/>
          </p:nvPr>
        </p:nvPicPr>
        <p:blipFill>
          <a:blip r:embed="rId2"/>
          <a:stretch>
            <a:fillRect/>
          </a:stretch>
        </p:blipFill>
        <p:spPr>
          <a:xfrm>
            <a:off x="3674269" y="2951162"/>
            <a:ext cx="2143125" cy="2143125"/>
          </a:xfrm>
        </p:spPr>
      </p:pic>
      <p:sp>
        <p:nvSpPr>
          <p:cNvPr id="4" name="Tijdelijke aanduiding voor inhoud 3">
            <a:extLst>
              <a:ext uri="{FF2B5EF4-FFF2-40B4-BE49-F238E27FC236}">
                <a16:creationId xmlns:a16="http://schemas.microsoft.com/office/drawing/2014/main" id="{D958E615-EC74-4A77-A858-72C9E8FA79A0}"/>
              </a:ext>
            </a:extLst>
          </p:cNvPr>
          <p:cNvSpPr>
            <a:spLocks noGrp="1"/>
          </p:cNvSpPr>
          <p:nvPr>
            <p:ph sz="half" idx="2"/>
          </p:nvPr>
        </p:nvSpPr>
        <p:spPr/>
        <p:txBody>
          <a:bodyPr/>
          <a:lstStyle/>
          <a:p>
            <a:pPr marL="0" indent="0">
              <a:buNone/>
            </a:pPr>
            <a:r>
              <a:rPr lang="de-DE" sz="2400" dirty="0"/>
              <a:t>“W]</a:t>
            </a:r>
            <a:r>
              <a:rPr lang="de-DE" sz="2400" dirty="0" err="1"/>
              <a:t>enn</a:t>
            </a:r>
            <a:r>
              <a:rPr lang="de-DE" sz="2400" dirty="0"/>
              <a:t> die Form des Personseins in der Ekstase zersprengt, für den geht im selben Augenblick die Welt der Tatsachen unter, und es aufersteht in ihm mit alles verdrängender Wirklichkeitsmacht die </a:t>
            </a:r>
            <a:r>
              <a:rPr lang="de-DE" sz="2400" i="1" dirty="0"/>
              <a:t>Welt der Bilder</a:t>
            </a:r>
            <a:r>
              <a:rPr lang="de-DE" sz="2400" dirty="0"/>
              <a:t>.”</a:t>
            </a:r>
            <a:endParaRPr lang="nl-NL" sz="2400" dirty="0"/>
          </a:p>
          <a:p>
            <a:endParaRPr lang="nl-NL" dirty="0"/>
          </a:p>
        </p:txBody>
      </p:sp>
    </p:spTree>
    <p:extLst>
      <p:ext uri="{BB962C8B-B14F-4D97-AF65-F5344CB8AC3E}">
        <p14:creationId xmlns:p14="http://schemas.microsoft.com/office/powerpoint/2010/main" val="3339067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A700B2-0D72-4C23-8562-22975A05335A}"/>
              </a:ext>
            </a:extLst>
          </p:cNvPr>
          <p:cNvSpPr>
            <a:spLocks noGrp="1"/>
          </p:cNvSpPr>
          <p:nvPr>
            <p:ph type="title"/>
          </p:nvPr>
        </p:nvSpPr>
        <p:spPr/>
        <p:txBody>
          <a:bodyPr/>
          <a:lstStyle/>
          <a:p>
            <a:r>
              <a:rPr lang="nl-NL" b="1" dirty="0"/>
              <a:t>Stellingen</a:t>
            </a:r>
            <a:endParaRPr lang="nl-NL" dirty="0"/>
          </a:p>
        </p:txBody>
      </p:sp>
      <p:sp>
        <p:nvSpPr>
          <p:cNvPr id="3" name="Tijdelijke aanduiding voor inhoud 2">
            <a:extLst>
              <a:ext uri="{FF2B5EF4-FFF2-40B4-BE49-F238E27FC236}">
                <a16:creationId xmlns:a16="http://schemas.microsoft.com/office/drawing/2014/main" id="{D7F02A8C-366E-4B91-9051-358D329A1E4E}"/>
              </a:ext>
            </a:extLst>
          </p:cNvPr>
          <p:cNvSpPr>
            <a:spLocks noGrp="1"/>
          </p:cNvSpPr>
          <p:nvPr>
            <p:ph idx="1"/>
          </p:nvPr>
        </p:nvSpPr>
        <p:spPr/>
        <p:txBody>
          <a:bodyPr/>
          <a:lstStyle/>
          <a:p>
            <a:endParaRPr lang="nl-NL" b="1" dirty="0"/>
          </a:p>
          <a:p>
            <a:pPr lvl="0"/>
            <a:r>
              <a:rPr lang="nl-NL" i="1" dirty="0"/>
              <a:t>Extase</a:t>
            </a:r>
            <a:r>
              <a:rPr lang="nl-NL" dirty="0"/>
              <a:t> en </a:t>
            </a:r>
            <a:r>
              <a:rPr lang="nl-NL" i="1" dirty="0"/>
              <a:t>inspiratie</a:t>
            </a:r>
            <a:r>
              <a:rPr lang="nl-NL" dirty="0"/>
              <a:t> zijn menselijke grondervaringen; daarin wortelen: filosofie, religie en kunst.</a:t>
            </a:r>
          </a:p>
          <a:p>
            <a:pPr lvl="0"/>
            <a:endParaRPr lang="nl-NL" dirty="0"/>
          </a:p>
          <a:p>
            <a:pPr lvl="0"/>
            <a:endParaRPr lang="nl-NL" dirty="0"/>
          </a:p>
          <a:p>
            <a:pPr lvl="0"/>
            <a:r>
              <a:rPr lang="nl-NL" dirty="0"/>
              <a:t>Extase en inspiratie zijn onbewust permanent aanwezig.</a:t>
            </a:r>
          </a:p>
          <a:p>
            <a:endParaRPr lang="nl-NL" dirty="0"/>
          </a:p>
        </p:txBody>
      </p:sp>
    </p:spTree>
    <p:extLst>
      <p:ext uri="{BB962C8B-B14F-4D97-AF65-F5344CB8AC3E}">
        <p14:creationId xmlns:p14="http://schemas.microsoft.com/office/powerpoint/2010/main" val="64008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1B5F55-055C-4BE2-9B48-E551B4B9FE2D}"/>
              </a:ext>
            </a:extLst>
          </p:cNvPr>
          <p:cNvSpPr>
            <a:spLocks noGrp="1"/>
          </p:cNvSpPr>
          <p:nvPr>
            <p:ph type="title"/>
          </p:nvPr>
        </p:nvSpPr>
        <p:spPr/>
        <p:txBody>
          <a:bodyPr>
            <a:normAutofit/>
          </a:bodyPr>
          <a:lstStyle/>
          <a:p>
            <a:r>
              <a:rPr lang="fr-FR" dirty="0"/>
              <a:t>Rousseau, </a:t>
            </a:r>
            <a:r>
              <a:rPr lang="fr-FR" i="1" dirty="0"/>
              <a:t>Rêveries du </a:t>
            </a:r>
            <a:r>
              <a:rPr lang="fr-FR" i="1"/>
              <a:t>promeneur solitaire</a:t>
            </a:r>
            <a:endParaRPr lang="nl-NL" dirty="0"/>
          </a:p>
        </p:txBody>
      </p:sp>
      <p:pic>
        <p:nvPicPr>
          <p:cNvPr id="6" name="Tijdelijke aanduiding voor inhoud 5">
            <a:extLst>
              <a:ext uri="{FF2B5EF4-FFF2-40B4-BE49-F238E27FC236}">
                <a16:creationId xmlns:a16="http://schemas.microsoft.com/office/drawing/2014/main" id="{0C066922-EDCF-4B4B-9646-FA14C5D51050}"/>
              </a:ext>
            </a:extLst>
          </p:cNvPr>
          <p:cNvPicPr>
            <a:picLocks noGrp="1" noChangeAspect="1"/>
          </p:cNvPicPr>
          <p:nvPr>
            <p:ph sz="half" idx="1"/>
          </p:nvPr>
        </p:nvPicPr>
        <p:blipFill>
          <a:blip r:embed="rId2"/>
          <a:stretch>
            <a:fillRect/>
          </a:stretch>
        </p:blipFill>
        <p:spPr>
          <a:xfrm>
            <a:off x="3479006" y="2260600"/>
            <a:ext cx="2533650" cy="3524250"/>
          </a:xfrm>
        </p:spPr>
      </p:pic>
      <p:sp>
        <p:nvSpPr>
          <p:cNvPr id="4" name="Tijdelijke aanduiding voor inhoud 3">
            <a:extLst>
              <a:ext uri="{FF2B5EF4-FFF2-40B4-BE49-F238E27FC236}">
                <a16:creationId xmlns:a16="http://schemas.microsoft.com/office/drawing/2014/main" id="{73544BCB-8C6D-4E76-8A46-0578D782B72F}"/>
              </a:ext>
            </a:extLst>
          </p:cNvPr>
          <p:cNvSpPr>
            <a:spLocks noGrp="1"/>
          </p:cNvSpPr>
          <p:nvPr>
            <p:ph sz="half" idx="2"/>
          </p:nvPr>
        </p:nvSpPr>
        <p:spPr>
          <a:xfrm>
            <a:off x="7190747" y="2126221"/>
            <a:ext cx="4313864" cy="4200687"/>
          </a:xfrm>
        </p:spPr>
        <p:txBody>
          <a:bodyPr>
            <a:normAutofit/>
          </a:bodyPr>
          <a:lstStyle/>
          <a:p>
            <a:pPr marL="0" indent="0">
              <a:buNone/>
            </a:pPr>
            <a:r>
              <a:rPr lang="fr-FR" sz="2000" dirty="0"/>
              <a:t>“[p]lus un </a:t>
            </a:r>
            <a:r>
              <a:rPr lang="fr-FR" sz="2000" dirty="0" err="1"/>
              <a:t>contempleur</a:t>
            </a:r>
            <a:r>
              <a:rPr lang="fr-FR" sz="2000" dirty="0"/>
              <a:t> a l’âme sensible plus il se livre aux extases qu’excite en lui cet accord. Une rêverie douce et profonde s’empare alors de ses sens, et il se perd avec une délicieuse ivresse dans l’immensité de ce beau système avec lequel il s’identifie. Alors tous les objets particuliers lui échappent; il ne voit et ne sent rien que dans le tout.”</a:t>
            </a:r>
            <a:endParaRPr lang="nl-NL" sz="2000" dirty="0"/>
          </a:p>
          <a:p>
            <a:endParaRPr lang="nl-NL" dirty="0"/>
          </a:p>
        </p:txBody>
      </p:sp>
    </p:spTree>
    <p:extLst>
      <p:ext uri="{BB962C8B-B14F-4D97-AF65-F5344CB8AC3E}">
        <p14:creationId xmlns:p14="http://schemas.microsoft.com/office/powerpoint/2010/main" val="2320532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56DDA7-2E03-414B-A062-5365F9DA0546}"/>
              </a:ext>
            </a:extLst>
          </p:cNvPr>
          <p:cNvSpPr>
            <a:spLocks noGrp="1"/>
          </p:cNvSpPr>
          <p:nvPr>
            <p:ph type="title"/>
          </p:nvPr>
        </p:nvSpPr>
        <p:spPr/>
        <p:txBody>
          <a:bodyPr/>
          <a:lstStyle/>
          <a:p>
            <a:r>
              <a:rPr lang="nl-NL" b="1" dirty="0"/>
              <a:t>Tweede stelling</a:t>
            </a:r>
            <a:endParaRPr lang="nl-NL" dirty="0"/>
          </a:p>
        </p:txBody>
      </p:sp>
      <p:sp>
        <p:nvSpPr>
          <p:cNvPr id="3" name="Tijdelijke aanduiding voor inhoud 2">
            <a:extLst>
              <a:ext uri="{FF2B5EF4-FFF2-40B4-BE49-F238E27FC236}">
                <a16:creationId xmlns:a16="http://schemas.microsoft.com/office/drawing/2014/main" id="{4DDE7226-5548-4998-AE2D-5469C10EA210}"/>
              </a:ext>
            </a:extLst>
          </p:cNvPr>
          <p:cNvSpPr>
            <a:spLocks noGrp="1"/>
          </p:cNvSpPr>
          <p:nvPr>
            <p:ph idx="1"/>
          </p:nvPr>
        </p:nvSpPr>
        <p:spPr/>
        <p:txBody>
          <a:bodyPr/>
          <a:lstStyle/>
          <a:p>
            <a:pPr marL="0" indent="0">
              <a:buNone/>
            </a:pPr>
            <a:r>
              <a:rPr lang="nl-NL" sz="2000" b="1" i="1" dirty="0"/>
              <a:t>Extase</a:t>
            </a:r>
            <a:r>
              <a:rPr lang="nl-NL" sz="2000" b="1" dirty="0"/>
              <a:t> en </a:t>
            </a:r>
            <a:r>
              <a:rPr lang="nl-NL" sz="2000" b="1" i="1" dirty="0"/>
              <a:t>inspiratie</a:t>
            </a:r>
            <a:r>
              <a:rPr lang="nl-NL" sz="2000" b="1" dirty="0"/>
              <a:t> zijn onbewust permanent aanwezig.</a:t>
            </a:r>
          </a:p>
          <a:p>
            <a:endParaRPr lang="nl-NL" dirty="0"/>
          </a:p>
        </p:txBody>
      </p:sp>
    </p:spTree>
    <p:extLst>
      <p:ext uri="{BB962C8B-B14F-4D97-AF65-F5344CB8AC3E}">
        <p14:creationId xmlns:p14="http://schemas.microsoft.com/office/powerpoint/2010/main" val="5228770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4F1AEF-2FF3-4340-9BB8-8DE6A566523C}"/>
              </a:ext>
            </a:extLst>
          </p:cNvPr>
          <p:cNvSpPr>
            <a:spLocks noGrp="1"/>
          </p:cNvSpPr>
          <p:nvPr>
            <p:ph type="title"/>
          </p:nvPr>
        </p:nvSpPr>
        <p:spPr/>
        <p:txBody>
          <a:bodyPr/>
          <a:lstStyle/>
          <a:p>
            <a:r>
              <a:rPr lang="nl-NL" b="1" dirty="0"/>
              <a:t>Argument I. Terugtrekking </a:t>
            </a:r>
            <a:r>
              <a:rPr lang="nl-NL" b="1" dirty="0" err="1"/>
              <a:t>vd</a:t>
            </a:r>
            <a:r>
              <a:rPr lang="nl-NL" b="1" dirty="0"/>
              <a:t> zintuigen</a:t>
            </a:r>
            <a:br>
              <a:rPr lang="nl-NL" b="1" dirty="0"/>
            </a:br>
            <a:endParaRPr lang="nl-NL" dirty="0"/>
          </a:p>
        </p:txBody>
      </p:sp>
      <p:sp>
        <p:nvSpPr>
          <p:cNvPr id="3" name="Tijdelijke aanduiding voor inhoud 2">
            <a:extLst>
              <a:ext uri="{FF2B5EF4-FFF2-40B4-BE49-F238E27FC236}">
                <a16:creationId xmlns:a16="http://schemas.microsoft.com/office/drawing/2014/main" id="{2BCA0E45-D068-4971-9D39-001A50A5CFCC}"/>
              </a:ext>
            </a:extLst>
          </p:cNvPr>
          <p:cNvSpPr>
            <a:spLocks noGrp="1"/>
          </p:cNvSpPr>
          <p:nvPr>
            <p:ph idx="1"/>
          </p:nvPr>
        </p:nvSpPr>
        <p:spPr/>
        <p:txBody>
          <a:bodyPr/>
          <a:lstStyle/>
          <a:p>
            <a:pPr lvl="0"/>
            <a:r>
              <a:rPr lang="nl-NL" dirty="0"/>
              <a:t>Literaire getuigenissen </a:t>
            </a:r>
            <a:r>
              <a:rPr lang="nl-NL" dirty="0">
                <a:sym typeface="Wingdings" panose="05000000000000000000" pitchFamily="2" charset="2"/>
              </a:rPr>
              <a:t></a:t>
            </a:r>
            <a:r>
              <a:rPr lang="nl-NL" dirty="0"/>
              <a:t> </a:t>
            </a:r>
            <a:r>
              <a:rPr lang="nl-NL" dirty="0" err="1"/>
              <a:t>Nietzsches</a:t>
            </a:r>
            <a:r>
              <a:rPr lang="nl-NL" dirty="0"/>
              <a:t> </a:t>
            </a:r>
            <a:r>
              <a:rPr lang="nl-NL" i="1" dirty="0"/>
              <a:t>Zarathustra</a:t>
            </a:r>
            <a:r>
              <a:rPr lang="nl-NL" dirty="0"/>
              <a:t>; Prousts verteller </a:t>
            </a:r>
            <a:r>
              <a:rPr lang="nl-NL" dirty="0">
                <a:sym typeface="Wingdings" panose="05000000000000000000" pitchFamily="2" charset="2"/>
              </a:rPr>
              <a:t></a:t>
            </a:r>
            <a:r>
              <a:rPr lang="nl-NL" dirty="0"/>
              <a:t> </a:t>
            </a:r>
            <a:r>
              <a:rPr lang="nl-NL" i="1" dirty="0" err="1"/>
              <a:t>mémoire</a:t>
            </a:r>
            <a:r>
              <a:rPr lang="nl-NL" i="1" dirty="0"/>
              <a:t> </a:t>
            </a:r>
            <a:r>
              <a:rPr lang="nl-NL" i="1" dirty="0" err="1"/>
              <a:t>involontaire</a:t>
            </a:r>
            <a:endParaRPr lang="nl-NL" i="1" dirty="0"/>
          </a:p>
          <a:p>
            <a:pPr lvl="0"/>
            <a:endParaRPr lang="nl-NL" dirty="0"/>
          </a:p>
          <a:p>
            <a:pPr lvl="0"/>
            <a:r>
              <a:rPr lang="nl-NL" dirty="0"/>
              <a:t>Spirituele gidsen </a:t>
            </a:r>
            <a:r>
              <a:rPr lang="nl-NL" dirty="0">
                <a:sym typeface="Wingdings" panose="05000000000000000000" pitchFamily="2" charset="2"/>
              </a:rPr>
              <a:t></a:t>
            </a:r>
            <a:r>
              <a:rPr lang="nl-NL" dirty="0"/>
              <a:t> </a:t>
            </a:r>
            <a:r>
              <a:rPr lang="nl-NL" dirty="0" err="1"/>
              <a:t>Patañjali</a:t>
            </a:r>
            <a:r>
              <a:rPr lang="nl-NL" dirty="0"/>
              <a:t>; Zenboeddhisme</a:t>
            </a:r>
          </a:p>
          <a:p>
            <a:pPr lvl="0"/>
            <a:endParaRPr lang="nl-NL" dirty="0"/>
          </a:p>
          <a:p>
            <a:pPr lvl="0"/>
            <a:r>
              <a:rPr lang="nl-NL" dirty="0"/>
              <a:t>Autobiografische verslagen </a:t>
            </a:r>
            <a:r>
              <a:rPr lang="nl-NL" dirty="0">
                <a:sym typeface="Wingdings" panose="05000000000000000000" pitchFamily="2" charset="2"/>
              </a:rPr>
              <a:t></a:t>
            </a:r>
            <a:r>
              <a:rPr lang="nl-NL" dirty="0"/>
              <a:t> Theresa van Avila, Rousseau</a:t>
            </a:r>
          </a:p>
          <a:p>
            <a:endParaRPr lang="nl-NL" dirty="0"/>
          </a:p>
        </p:txBody>
      </p:sp>
    </p:spTree>
    <p:extLst>
      <p:ext uri="{BB962C8B-B14F-4D97-AF65-F5344CB8AC3E}">
        <p14:creationId xmlns:p14="http://schemas.microsoft.com/office/powerpoint/2010/main" val="2497218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B4DF7D-F695-4D94-B1C8-0FCC0F94FCBD}"/>
              </a:ext>
            </a:extLst>
          </p:cNvPr>
          <p:cNvSpPr>
            <a:spLocks noGrp="1"/>
          </p:cNvSpPr>
          <p:nvPr>
            <p:ph type="title"/>
          </p:nvPr>
        </p:nvSpPr>
        <p:spPr/>
        <p:txBody>
          <a:bodyPr/>
          <a:lstStyle/>
          <a:p>
            <a:r>
              <a:rPr lang="nl-NL" dirty="0"/>
              <a:t>Extase</a:t>
            </a:r>
          </a:p>
        </p:txBody>
      </p:sp>
      <p:pic>
        <p:nvPicPr>
          <p:cNvPr id="6" name="Tijdelijke aanduiding voor inhoud 5">
            <a:extLst>
              <a:ext uri="{FF2B5EF4-FFF2-40B4-BE49-F238E27FC236}">
                <a16:creationId xmlns:a16="http://schemas.microsoft.com/office/drawing/2014/main" id="{FFD62168-29F0-4F7A-9FE4-A0A21D5AC738}"/>
              </a:ext>
            </a:extLst>
          </p:cNvPr>
          <p:cNvPicPr>
            <a:picLocks noGrp="1" noChangeAspect="1"/>
          </p:cNvPicPr>
          <p:nvPr>
            <p:ph sz="half" idx="1"/>
          </p:nvPr>
        </p:nvPicPr>
        <p:blipFill>
          <a:blip r:embed="rId2"/>
          <a:stretch>
            <a:fillRect/>
          </a:stretch>
        </p:blipFill>
        <p:spPr>
          <a:xfrm>
            <a:off x="3576013" y="2133600"/>
            <a:ext cx="2339637" cy="3778250"/>
          </a:xfrm>
        </p:spPr>
      </p:pic>
      <p:sp>
        <p:nvSpPr>
          <p:cNvPr id="4" name="Tijdelijke aanduiding voor inhoud 3">
            <a:extLst>
              <a:ext uri="{FF2B5EF4-FFF2-40B4-BE49-F238E27FC236}">
                <a16:creationId xmlns:a16="http://schemas.microsoft.com/office/drawing/2014/main" id="{680043D4-DB81-4D3B-A92D-5CA0F3ED2590}"/>
              </a:ext>
            </a:extLst>
          </p:cNvPr>
          <p:cNvSpPr>
            <a:spLocks noGrp="1"/>
          </p:cNvSpPr>
          <p:nvPr>
            <p:ph sz="half" idx="2"/>
          </p:nvPr>
        </p:nvSpPr>
        <p:spPr>
          <a:xfrm>
            <a:off x="7190747" y="489527"/>
            <a:ext cx="4313864" cy="6368473"/>
          </a:xfrm>
        </p:spPr>
        <p:txBody>
          <a:bodyPr>
            <a:normAutofit/>
          </a:bodyPr>
          <a:lstStyle/>
          <a:p>
            <a:pPr marL="0" indent="0">
              <a:buNone/>
            </a:pPr>
            <a:r>
              <a:rPr lang="fr-FR" dirty="0"/>
              <a:t>« De quoi jouit-on dans une pareille situation ? De rien d’extérieur à soi, de rien sinon de soi-même et de sa propre existence, tant que cet état dure on se suffit à soi-même comme Dieu. Le sentiment de l’existence dépouillé de toute autre affection est par lui-même un sentiment précieux de contentement et de paix, qui suffirait seul pour rendre cette existence chère et douce à qui saurait écarter de soi toutes les impressions sensuelles et terrestres qui viennent sans cesse nous en distraire et en troubler ici-bas la douceur. Mais la plupart des hommes, agités de passions continuelles, connaissent peu cet état, et ne l’ayant goûté qu’imparfaitement durant peu d’instants n’en conservent qu’une idée obscure et confuse qui ne leur en fait pas sentir le charme. »</a:t>
            </a:r>
            <a:endParaRPr lang="nl-NL" dirty="0"/>
          </a:p>
          <a:p>
            <a:endParaRPr lang="nl-NL" dirty="0"/>
          </a:p>
        </p:txBody>
      </p:sp>
    </p:spTree>
    <p:extLst>
      <p:ext uri="{BB962C8B-B14F-4D97-AF65-F5344CB8AC3E}">
        <p14:creationId xmlns:p14="http://schemas.microsoft.com/office/powerpoint/2010/main" val="38455134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A06F64-ED93-4A71-B0CD-3FA1A3BCF780}"/>
              </a:ext>
            </a:extLst>
          </p:cNvPr>
          <p:cNvSpPr>
            <a:spLocks noGrp="1"/>
          </p:cNvSpPr>
          <p:nvPr>
            <p:ph type="title"/>
          </p:nvPr>
        </p:nvSpPr>
        <p:spPr/>
        <p:txBody>
          <a:bodyPr/>
          <a:lstStyle/>
          <a:p>
            <a:r>
              <a:rPr lang="nl-NL" b="1" dirty="0"/>
              <a:t>Argument II. Focus op levensloop</a:t>
            </a:r>
            <a:endParaRPr lang="nl-NL" dirty="0"/>
          </a:p>
        </p:txBody>
      </p:sp>
      <p:pic>
        <p:nvPicPr>
          <p:cNvPr id="6" name="Tijdelijke aanduiding voor inhoud 5">
            <a:extLst>
              <a:ext uri="{FF2B5EF4-FFF2-40B4-BE49-F238E27FC236}">
                <a16:creationId xmlns:a16="http://schemas.microsoft.com/office/drawing/2014/main" id="{250A8F0D-F64E-4745-861D-7D908608F4FB}"/>
              </a:ext>
            </a:extLst>
          </p:cNvPr>
          <p:cNvPicPr>
            <a:picLocks noGrp="1" noChangeAspect="1"/>
          </p:cNvPicPr>
          <p:nvPr>
            <p:ph sz="half" idx="1"/>
          </p:nvPr>
        </p:nvPicPr>
        <p:blipFill>
          <a:blip r:embed="rId2"/>
          <a:stretch>
            <a:fillRect/>
          </a:stretch>
        </p:blipFill>
        <p:spPr>
          <a:xfrm>
            <a:off x="3674269" y="2951162"/>
            <a:ext cx="2143125" cy="2143125"/>
          </a:xfrm>
        </p:spPr>
      </p:pic>
      <p:sp>
        <p:nvSpPr>
          <p:cNvPr id="4" name="Tijdelijke aanduiding voor inhoud 3">
            <a:extLst>
              <a:ext uri="{FF2B5EF4-FFF2-40B4-BE49-F238E27FC236}">
                <a16:creationId xmlns:a16="http://schemas.microsoft.com/office/drawing/2014/main" id="{8D88AA14-1B35-49EC-8737-1B6D27D88744}"/>
              </a:ext>
            </a:extLst>
          </p:cNvPr>
          <p:cNvSpPr>
            <a:spLocks noGrp="1"/>
          </p:cNvSpPr>
          <p:nvPr>
            <p:ph sz="half" idx="2"/>
          </p:nvPr>
        </p:nvSpPr>
        <p:spPr/>
        <p:txBody>
          <a:bodyPr/>
          <a:lstStyle/>
          <a:p>
            <a:pPr marL="0" indent="0">
              <a:buNone/>
            </a:pPr>
            <a:r>
              <a:rPr lang="de-DE" dirty="0"/>
              <a:t>Ludwig Klages: </a:t>
            </a:r>
          </a:p>
          <a:p>
            <a:pPr marL="0" indent="0">
              <a:buNone/>
            </a:pPr>
            <a:endParaRPr lang="de-DE" dirty="0"/>
          </a:p>
          <a:p>
            <a:pPr marL="0" indent="0">
              <a:buNone/>
            </a:pPr>
            <a:r>
              <a:rPr lang="de-DE" dirty="0"/>
              <a:t>“Der Aktivität des Wachens innewohnt nämlich die beständige Hinneigung auf die Passivität des Nichtwachens und des steuerlosen </a:t>
            </a:r>
            <a:r>
              <a:rPr lang="de-DE" dirty="0" err="1"/>
              <a:t>Sichtreibenlassens</a:t>
            </a:r>
            <a:r>
              <a:rPr lang="de-DE" dirty="0"/>
              <a:t>.”</a:t>
            </a:r>
            <a:endParaRPr lang="nl-NL" dirty="0"/>
          </a:p>
          <a:p>
            <a:endParaRPr lang="nl-NL" dirty="0"/>
          </a:p>
        </p:txBody>
      </p:sp>
    </p:spTree>
    <p:extLst>
      <p:ext uri="{BB962C8B-B14F-4D97-AF65-F5344CB8AC3E}">
        <p14:creationId xmlns:p14="http://schemas.microsoft.com/office/powerpoint/2010/main" val="7356315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D7C4E0-A5EA-428D-B057-EE75D5049226}"/>
              </a:ext>
            </a:extLst>
          </p:cNvPr>
          <p:cNvSpPr>
            <a:spLocks noGrp="1"/>
          </p:cNvSpPr>
          <p:nvPr>
            <p:ph type="title"/>
          </p:nvPr>
        </p:nvSpPr>
        <p:spPr/>
        <p:txBody>
          <a:bodyPr/>
          <a:lstStyle/>
          <a:p>
            <a:r>
              <a:rPr lang="de-DE" dirty="0"/>
              <a:t>Carl du </a:t>
            </a:r>
            <a:r>
              <a:rPr lang="de-DE" dirty="0" err="1"/>
              <a:t>Prel</a:t>
            </a:r>
            <a:br>
              <a:rPr lang="nl-NL" dirty="0"/>
            </a:br>
            <a:endParaRPr lang="nl-NL" dirty="0"/>
          </a:p>
        </p:txBody>
      </p:sp>
      <p:pic>
        <p:nvPicPr>
          <p:cNvPr id="6" name="Tijdelijke aanduiding voor inhoud 5">
            <a:extLst>
              <a:ext uri="{FF2B5EF4-FFF2-40B4-BE49-F238E27FC236}">
                <a16:creationId xmlns:a16="http://schemas.microsoft.com/office/drawing/2014/main" id="{A609E744-623D-4FFD-813A-825F6872E6CB}"/>
              </a:ext>
            </a:extLst>
          </p:cNvPr>
          <p:cNvPicPr>
            <a:picLocks noGrp="1" noChangeAspect="1"/>
          </p:cNvPicPr>
          <p:nvPr>
            <p:ph sz="half" idx="1"/>
          </p:nvPr>
        </p:nvPicPr>
        <p:blipFill>
          <a:blip r:embed="rId2"/>
          <a:stretch>
            <a:fillRect/>
          </a:stretch>
        </p:blipFill>
        <p:spPr>
          <a:xfrm>
            <a:off x="2826327" y="2269270"/>
            <a:ext cx="2328675" cy="3164881"/>
          </a:xfrm>
        </p:spPr>
      </p:pic>
      <p:sp>
        <p:nvSpPr>
          <p:cNvPr id="4" name="Tijdelijke aanduiding voor inhoud 3">
            <a:extLst>
              <a:ext uri="{FF2B5EF4-FFF2-40B4-BE49-F238E27FC236}">
                <a16:creationId xmlns:a16="http://schemas.microsoft.com/office/drawing/2014/main" id="{3D2F7BF3-8325-4FC7-B82B-48A09204479C}"/>
              </a:ext>
            </a:extLst>
          </p:cNvPr>
          <p:cNvSpPr>
            <a:spLocks noGrp="1"/>
          </p:cNvSpPr>
          <p:nvPr>
            <p:ph sz="half" idx="2"/>
          </p:nvPr>
        </p:nvSpPr>
        <p:spPr/>
        <p:txBody>
          <a:bodyPr>
            <a:normAutofit fontScale="92500" lnSpcReduction="10000"/>
          </a:bodyPr>
          <a:lstStyle/>
          <a:p>
            <a:pPr marL="0" indent="0">
              <a:buNone/>
            </a:pPr>
            <a:r>
              <a:rPr lang="de-DE" sz="2400" dirty="0"/>
              <a:t>“[D]</a:t>
            </a:r>
            <a:r>
              <a:rPr lang="de-DE" sz="2400" dirty="0" err="1"/>
              <a:t>as</a:t>
            </a:r>
            <a:r>
              <a:rPr lang="de-DE" sz="2400" dirty="0"/>
              <a:t> Leben ist eine </a:t>
            </a:r>
            <a:r>
              <a:rPr lang="de-DE" sz="2400" dirty="0" err="1"/>
              <a:t>transcendentale</a:t>
            </a:r>
            <a:r>
              <a:rPr lang="de-DE" sz="2400" dirty="0"/>
              <a:t> Selbstverordnung unseres Subjekts; die Anhänglichkeit an das Leben beruht auf einem </a:t>
            </a:r>
            <a:r>
              <a:rPr lang="de-DE" sz="2400" dirty="0" err="1"/>
              <a:t>transcendentalen</a:t>
            </a:r>
            <a:r>
              <a:rPr lang="de-DE" sz="2400" dirty="0"/>
              <a:t> Willensakt, der unser ganzes Leben begleiten und selbst dann in gleicher Intensität fortbestehen muss, wenn er sich kreuzt mit dem Willen des irdischen Wesens.”</a:t>
            </a:r>
            <a:endParaRPr lang="nl-NL" sz="2400" dirty="0"/>
          </a:p>
          <a:p>
            <a:endParaRPr lang="nl-NL" dirty="0"/>
          </a:p>
        </p:txBody>
      </p:sp>
    </p:spTree>
    <p:extLst>
      <p:ext uri="{BB962C8B-B14F-4D97-AF65-F5344CB8AC3E}">
        <p14:creationId xmlns:p14="http://schemas.microsoft.com/office/powerpoint/2010/main" val="36497223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C63A23-EFC7-4124-85F7-306A52BFD5DD}"/>
              </a:ext>
            </a:extLst>
          </p:cNvPr>
          <p:cNvSpPr>
            <a:spLocks noGrp="1"/>
          </p:cNvSpPr>
          <p:nvPr>
            <p:ph type="title"/>
          </p:nvPr>
        </p:nvSpPr>
        <p:spPr/>
        <p:txBody>
          <a:bodyPr/>
          <a:lstStyle/>
          <a:p>
            <a:r>
              <a:rPr lang="de-DE" b="1" dirty="0" err="1"/>
              <a:t>Samenvatting</a:t>
            </a:r>
            <a:r>
              <a:rPr lang="de-DE" b="1" dirty="0"/>
              <a:t>/</a:t>
            </a:r>
            <a:r>
              <a:rPr lang="de-DE" b="1" dirty="0" err="1"/>
              <a:t>conclusie</a:t>
            </a:r>
            <a:endParaRPr lang="nl-NL" dirty="0"/>
          </a:p>
        </p:txBody>
      </p:sp>
      <p:sp>
        <p:nvSpPr>
          <p:cNvPr id="3" name="Tijdelijke aanduiding voor inhoud 2">
            <a:extLst>
              <a:ext uri="{FF2B5EF4-FFF2-40B4-BE49-F238E27FC236}">
                <a16:creationId xmlns:a16="http://schemas.microsoft.com/office/drawing/2014/main" id="{EC8A9A5F-0ABA-41A7-B7AC-03B742A70192}"/>
              </a:ext>
            </a:extLst>
          </p:cNvPr>
          <p:cNvSpPr>
            <a:spLocks noGrp="1"/>
          </p:cNvSpPr>
          <p:nvPr>
            <p:ph idx="1"/>
          </p:nvPr>
        </p:nvSpPr>
        <p:spPr/>
        <p:txBody>
          <a:bodyPr>
            <a:normAutofit/>
          </a:bodyPr>
          <a:lstStyle/>
          <a:p>
            <a:pPr lvl="0"/>
            <a:r>
              <a:rPr lang="nl-NL" i="1" dirty="0"/>
              <a:t>Extase</a:t>
            </a:r>
            <a:r>
              <a:rPr lang="nl-NL" dirty="0"/>
              <a:t> en </a:t>
            </a:r>
            <a:r>
              <a:rPr lang="nl-NL" i="1" dirty="0"/>
              <a:t>inspiratie</a:t>
            </a:r>
            <a:r>
              <a:rPr lang="nl-NL" dirty="0"/>
              <a:t> zijn menselijke grondervaringen; daarin wortelen: filosofie, religie en kunst.</a:t>
            </a:r>
          </a:p>
          <a:p>
            <a:pPr lvl="0"/>
            <a:r>
              <a:rPr lang="nl-NL" dirty="0"/>
              <a:t>Extase en inspiratie zijn onbewust permanent aanwezig. </a:t>
            </a:r>
          </a:p>
          <a:p>
            <a:pPr lvl="0"/>
            <a:r>
              <a:rPr lang="nl-NL" dirty="0"/>
              <a:t>Verlies van contact hiermee leidt tot innerlijke en uiterlijke verschraling </a:t>
            </a:r>
            <a:r>
              <a:rPr lang="nl-NL" dirty="0" err="1"/>
              <a:t>vh</a:t>
            </a:r>
            <a:r>
              <a:rPr lang="nl-NL" dirty="0"/>
              <a:t> leven; miserabele ‘</a:t>
            </a:r>
            <a:r>
              <a:rPr lang="nl-NL" dirty="0" err="1"/>
              <a:t>biologistische</a:t>
            </a:r>
            <a:r>
              <a:rPr lang="nl-NL" dirty="0"/>
              <a:t>’ leer </a:t>
            </a:r>
            <a:r>
              <a:rPr lang="nl-NL" dirty="0" err="1"/>
              <a:t>vd</a:t>
            </a:r>
            <a:r>
              <a:rPr lang="nl-NL" dirty="0"/>
              <a:t> strijd om overleving/zelfbehoud wordt zo tot armzalige </a:t>
            </a:r>
            <a:r>
              <a:rPr lang="nl-NL" i="1" dirty="0" err="1"/>
              <a:t>self-fulfilling</a:t>
            </a:r>
            <a:r>
              <a:rPr lang="nl-NL" i="1" dirty="0"/>
              <a:t> prophecy</a:t>
            </a:r>
            <a:r>
              <a:rPr lang="nl-NL" dirty="0"/>
              <a:t>.</a:t>
            </a:r>
          </a:p>
          <a:p>
            <a:pPr lvl="0"/>
            <a:r>
              <a:rPr lang="nl-NL" dirty="0"/>
              <a:t>Niet elke zogenaamde ‘extase’ vormt authentiek contact met dieper zelf.</a:t>
            </a:r>
          </a:p>
          <a:p>
            <a:pPr lvl="0"/>
            <a:r>
              <a:rPr lang="nl-NL" dirty="0"/>
              <a:t>Suggesties: </a:t>
            </a:r>
            <a:r>
              <a:rPr lang="nl-NL" dirty="0" err="1"/>
              <a:t>Patanjali’s</a:t>
            </a:r>
            <a:r>
              <a:rPr lang="nl-NL" dirty="0"/>
              <a:t> </a:t>
            </a:r>
            <a:r>
              <a:rPr lang="nl-NL" i="1" dirty="0"/>
              <a:t>Yoga-</a:t>
            </a:r>
            <a:r>
              <a:rPr lang="nl-NL" i="1" dirty="0" err="1"/>
              <a:t>sutra’s</a:t>
            </a:r>
            <a:r>
              <a:rPr lang="nl-NL" dirty="0"/>
              <a:t> en Theresa van </a:t>
            </a:r>
            <a:r>
              <a:rPr lang="nl-NL" dirty="0" err="1"/>
              <a:t>Avila’s</a:t>
            </a:r>
            <a:r>
              <a:rPr lang="nl-NL" dirty="0"/>
              <a:t> </a:t>
            </a:r>
            <a:r>
              <a:rPr lang="nl-NL" i="1" dirty="0"/>
              <a:t>Innerlijke burcht</a:t>
            </a:r>
            <a:r>
              <a:rPr lang="nl-NL" dirty="0"/>
              <a:t>.</a:t>
            </a:r>
          </a:p>
          <a:p>
            <a:endParaRPr lang="nl-NL" dirty="0"/>
          </a:p>
        </p:txBody>
      </p:sp>
    </p:spTree>
    <p:extLst>
      <p:ext uri="{BB962C8B-B14F-4D97-AF65-F5344CB8AC3E}">
        <p14:creationId xmlns:p14="http://schemas.microsoft.com/office/powerpoint/2010/main" val="330549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54164A-CC41-4C20-8A3D-3587AE6B2E93}"/>
              </a:ext>
            </a:extLst>
          </p:cNvPr>
          <p:cNvSpPr>
            <a:spLocks noGrp="1"/>
          </p:cNvSpPr>
          <p:nvPr>
            <p:ph type="title"/>
          </p:nvPr>
        </p:nvSpPr>
        <p:spPr/>
        <p:txBody>
          <a:bodyPr/>
          <a:lstStyle/>
          <a:p>
            <a:r>
              <a:rPr lang="fr-FR" b="1" dirty="0"/>
              <a:t>Carl du </a:t>
            </a:r>
            <a:r>
              <a:rPr lang="fr-FR" b="1" dirty="0" err="1"/>
              <a:t>Prel</a:t>
            </a:r>
            <a:r>
              <a:rPr lang="fr-FR" b="1" dirty="0"/>
              <a:t> (1839-1899)</a:t>
            </a:r>
            <a:endParaRPr lang="nl-NL" dirty="0"/>
          </a:p>
        </p:txBody>
      </p:sp>
      <p:pic>
        <p:nvPicPr>
          <p:cNvPr id="6" name="Tijdelijke aanduiding voor inhoud 5">
            <a:extLst>
              <a:ext uri="{FF2B5EF4-FFF2-40B4-BE49-F238E27FC236}">
                <a16:creationId xmlns:a16="http://schemas.microsoft.com/office/drawing/2014/main" id="{111911EF-3FD5-4885-BBBD-530A2675B5D4}"/>
              </a:ext>
            </a:extLst>
          </p:cNvPr>
          <p:cNvPicPr>
            <a:picLocks noGrp="1" noChangeAspect="1"/>
          </p:cNvPicPr>
          <p:nvPr>
            <p:ph sz="half" idx="1"/>
          </p:nvPr>
        </p:nvPicPr>
        <p:blipFill>
          <a:blip r:embed="rId2"/>
          <a:stretch>
            <a:fillRect/>
          </a:stretch>
        </p:blipFill>
        <p:spPr>
          <a:xfrm>
            <a:off x="3029528" y="2010742"/>
            <a:ext cx="2864490" cy="3893102"/>
          </a:xfrm>
        </p:spPr>
      </p:pic>
      <p:pic>
        <p:nvPicPr>
          <p:cNvPr id="8" name="Tijdelijke aanduiding voor inhoud 7">
            <a:extLst>
              <a:ext uri="{FF2B5EF4-FFF2-40B4-BE49-F238E27FC236}">
                <a16:creationId xmlns:a16="http://schemas.microsoft.com/office/drawing/2014/main" id="{31574590-0B30-4821-BFCA-A7F03647CC2E}"/>
              </a:ext>
            </a:extLst>
          </p:cNvPr>
          <p:cNvPicPr>
            <a:picLocks noGrp="1" noChangeAspect="1"/>
          </p:cNvPicPr>
          <p:nvPr>
            <p:ph sz="half" idx="2"/>
          </p:nvPr>
        </p:nvPicPr>
        <p:blipFill>
          <a:blip r:embed="rId3"/>
          <a:stretch>
            <a:fillRect/>
          </a:stretch>
        </p:blipFill>
        <p:spPr>
          <a:xfrm>
            <a:off x="7629793" y="1905000"/>
            <a:ext cx="3524110" cy="4117109"/>
          </a:xfrm>
        </p:spPr>
      </p:pic>
    </p:spTree>
    <p:extLst>
      <p:ext uri="{BB962C8B-B14F-4D97-AF65-F5344CB8AC3E}">
        <p14:creationId xmlns:p14="http://schemas.microsoft.com/office/powerpoint/2010/main" val="1485379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2F1262-4290-42B7-8180-D098C590BF16}"/>
              </a:ext>
            </a:extLst>
          </p:cNvPr>
          <p:cNvSpPr>
            <a:spLocks noGrp="1"/>
          </p:cNvSpPr>
          <p:nvPr>
            <p:ph type="title"/>
          </p:nvPr>
        </p:nvSpPr>
        <p:spPr/>
        <p:txBody>
          <a:bodyPr/>
          <a:lstStyle/>
          <a:p>
            <a:r>
              <a:rPr lang="fr-FR" b="1" dirty="0"/>
              <a:t>Ludwig Klages (1872-1956)</a:t>
            </a:r>
            <a:endParaRPr lang="nl-NL" dirty="0"/>
          </a:p>
        </p:txBody>
      </p:sp>
      <p:pic>
        <p:nvPicPr>
          <p:cNvPr id="6" name="Tijdelijke aanduiding voor inhoud 5">
            <a:extLst>
              <a:ext uri="{FF2B5EF4-FFF2-40B4-BE49-F238E27FC236}">
                <a16:creationId xmlns:a16="http://schemas.microsoft.com/office/drawing/2014/main" id="{A09F260A-773F-4A14-AE28-3D0FAFF1FA18}"/>
              </a:ext>
            </a:extLst>
          </p:cNvPr>
          <p:cNvPicPr>
            <a:picLocks noGrp="1" noChangeAspect="1"/>
          </p:cNvPicPr>
          <p:nvPr>
            <p:ph sz="half" idx="1"/>
          </p:nvPr>
        </p:nvPicPr>
        <p:blipFill>
          <a:blip r:embed="rId2"/>
          <a:stretch>
            <a:fillRect/>
          </a:stretch>
        </p:blipFill>
        <p:spPr>
          <a:xfrm>
            <a:off x="2753951" y="2304617"/>
            <a:ext cx="3342049" cy="3342049"/>
          </a:xfrm>
        </p:spPr>
      </p:pic>
      <p:pic>
        <p:nvPicPr>
          <p:cNvPr id="8" name="Tijdelijke aanduiding voor inhoud 7">
            <a:extLst>
              <a:ext uri="{FF2B5EF4-FFF2-40B4-BE49-F238E27FC236}">
                <a16:creationId xmlns:a16="http://schemas.microsoft.com/office/drawing/2014/main" id="{596E386E-4C0D-4268-958A-2FE6A7F55E56}"/>
              </a:ext>
            </a:extLst>
          </p:cNvPr>
          <p:cNvPicPr>
            <a:picLocks noGrp="1" noChangeAspect="1"/>
          </p:cNvPicPr>
          <p:nvPr>
            <p:ph sz="half" idx="2"/>
          </p:nvPr>
        </p:nvPicPr>
        <p:blipFill>
          <a:blip r:embed="rId3"/>
          <a:stretch>
            <a:fillRect/>
          </a:stretch>
        </p:blipFill>
        <p:spPr>
          <a:xfrm>
            <a:off x="7561336" y="2736476"/>
            <a:ext cx="3173960" cy="2380470"/>
          </a:xfrm>
        </p:spPr>
      </p:pic>
    </p:spTree>
    <p:extLst>
      <p:ext uri="{BB962C8B-B14F-4D97-AF65-F5344CB8AC3E}">
        <p14:creationId xmlns:p14="http://schemas.microsoft.com/office/powerpoint/2010/main" val="1366228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176299-D3B2-4490-A4F5-C271AB2CD878}"/>
              </a:ext>
            </a:extLst>
          </p:cNvPr>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nl-NL" dirty="0"/>
              <a:t>Geest versus ziel</a:t>
            </a:r>
          </a:p>
        </p:txBody>
      </p:sp>
      <p:sp>
        <p:nvSpPr>
          <p:cNvPr id="3" name="Tijdelijke aanduiding voor tekst 2">
            <a:extLst>
              <a:ext uri="{FF2B5EF4-FFF2-40B4-BE49-F238E27FC236}">
                <a16:creationId xmlns:a16="http://schemas.microsoft.com/office/drawing/2014/main" id="{9F33C7B5-D236-46BC-986A-0E97EE7CDEA4}"/>
              </a:ext>
            </a:extLst>
          </p:cNvPr>
          <p:cNvSpPr>
            <a:spLocks noGrp="1"/>
          </p:cNvSpPr>
          <p:nvPr>
            <p:ph type="body" idx="1"/>
          </p:nvPr>
        </p:nvSpPr>
        <p:spPr/>
        <p:style>
          <a:lnRef idx="0">
            <a:schemeClr val="accent1"/>
          </a:lnRef>
          <a:fillRef idx="3">
            <a:schemeClr val="accent1"/>
          </a:fillRef>
          <a:effectRef idx="3">
            <a:schemeClr val="accent1"/>
          </a:effectRef>
          <a:fontRef idx="minor">
            <a:schemeClr val="lt1"/>
          </a:fontRef>
        </p:style>
        <p:txBody>
          <a:bodyPr/>
          <a:lstStyle/>
          <a:p>
            <a:r>
              <a:rPr lang="de-DE" i="1" dirty="0"/>
              <a:t>Geist</a:t>
            </a:r>
            <a:endParaRPr lang="nl-NL" dirty="0"/>
          </a:p>
        </p:txBody>
      </p:sp>
      <p:sp>
        <p:nvSpPr>
          <p:cNvPr id="4" name="Tijdelijke aanduiding voor inhoud 3">
            <a:extLst>
              <a:ext uri="{FF2B5EF4-FFF2-40B4-BE49-F238E27FC236}">
                <a16:creationId xmlns:a16="http://schemas.microsoft.com/office/drawing/2014/main" id="{D1DB71EA-33D9-47AE-8684-7A7D22B36C68}"/>
              </a:ext>
            </a:extLst>
          </p:cNvPr>
          <p:cNvSpPr>
            <a:spLocks noGrp="1"/>
          </p:cNvSpPr>
          <p:nvPr>
            <p:ph sz="half" idx="2"/>
          </p:nvPr>
        </p:nvSpPr>
        <p:spPr/>
        <p:txBody>
          <a:bodyPr/>
          <a:lstStyle/>
          <a:p>
            <a:pPr lvl="0"/>
            <a:endParaRPr lang="de-DE" dirty="0"/>
          </a:p>
          <a:p>
            <a:pPr lvl="0"/>
            <a:endParaRPr lang="de-DE" dirty="0"/>
          </a:p>
          <a:p>
            <a:pPr lvl="0"/>
            <a:r>
              <a:rPr lang="de-DE" dirty="0"/>
              <a:t>Rede, </a:t>
            </a:r>
            <a:r>
              <a:rPr lang="de-DE" dirty="0" err="1"/>
              <a:t>wil</a:t>
            </a:r>
            <a:r>
              <a:rPr lang="de-DE" dirty="0"/>
              <a:t>; </a:t>
            </a:r>
            <a:r>
              <a:rPr lang="de-DE" dirty="0" err="1"/>
              <a:t>interrumpeert</a:t>
            </a:r>
            <a:r>
              <a:rPr lang="de-DE" dirty="0"/>
              <a:t> en </a:t>
            </a:r>
            <a:r>
              <a:rPr lang="de-DE" dirty="0" err="1"/>
              <a:t>vernietigt</a:t>
            </a:r>
            <a:endParaRPr lang="nl-NL" dirty="0"/>
          </a:p>
          <a:p>
            <a:endParaRPr lang="nl-NL" dirty="0"/>
          </a:p>
        </p:txBody>
      </p:sp>
      <p:sp>
        <p:nvSpPr>
          <p:cNvPr id="5" name="Tijdelijke aanduiding voor tekst 4">
            <a:extLst>
              <a:ext uri="{FF2B5EF4-FFF2-40B4-BE49-F238E27FC236}">
                <a16:creationId xmlns:a16="http://schemas.microsoft.com/office/drawing/2014/main" id="{1D6B8F90-DCEB-440F-8DBC-A993BB51C0AE}"/>
              </a:ext>
            </a:extLst>
          </p:cNvPr>
          <p:cNvSpPr>
            <a:spLocks noGrp="1"/>
          </p:cNvSpPr>
          <p:nvPr>
            <p:ph type="body" sz="quarter" idx="3"/>
          </p:nvPr>
        </p:nvSpPr>
        <p:spPr/>
        <p:style>
          <a:lnRef idx="0">
            <a:schemeClr val="accent1"/>
          </a:lnRef>
          <a:fillRef idx="3">
            <a:schemeClr val="accent1"/>
          </a:fillRef>
          <a:effectRef idx="3">
            <a:schemeClr val="accent1"/>
          </a:effectRef>
          <a:fontRef idx="minor">
            <a:schemeClr val="lt1"/>
          </a:fontRef>
        </p:style>
        <p:txBody>
          <a:bodyPr/>
          <a:lstStyle/>
          <a:p>
            <a:r>
              <a:rPr lang="nl-NL" i="1" dirty="0" err="1"/>
              <a:t>Seele</a:t>
            </a:r>
            <a:endParaRPr lang="nl-NL" dirty="0"/>
          </a:p>
        </p:txBody>
      </p:sp>
      <p:sp>
        <p:nvSpPr>
          <p:cNvPr id="6" name="Tijdelijke aanduiding voor inhoud 5">
            <a:extLst>
              <a:ext uri="{FF2B5EF4-FFF2-40B4-BE49-F238E27FC236}">
                <a16:creationId xmlns:a16="http://schemas.microsoft.com/office/drawing/2014/main" id="{F817A472-FFAC-47B0-98DC-1A4913998163}"/>
              </a:ext>
            </a:extLst>
          </p:cNvPr>
          <p:cNvSpPr>
            <a:spLocks noGrp="1"/>
          </p:cNvSpPr>
          <p:nvPr>
            <p:ph sz="quarter" idx="4"/>
          </p:nvPr>
        </p:nvSpPr>
        <p:spPr/>
        <p:txBody>
          <a:bodyPr/>
          <a:lstStyle/>
          <a:p>
            <a:endParaRPr lang="nl-NL" dirty="0"/>
          </a:p>
          <a:p>
            <a:endParaRPr lang="nl-NL" dirty="0"/>
          </a:p>
          <a:p>
            <a:r>
              <a:rPr lang="nl-NL" dirty="0"/>
              <a:t>Onmiddellijke levensondervinding, verbindt enkeling met levenssamenhang</a:t>
            </a:r>
          </a:p>
          <a:p>
            <a:endParaRPr lang="nl-NL" dirty="0"/>
          </a:p>
        </p:txBody>
      </p:sp>
    </p:spTree>
    <p:extLst>
      <p:ext uri="{BB962C8B-B14F-4D97-AF65-F5344CB8AC3E}">
        <p14:creationId xmlns:p14="http://schemas.microsoft.com/office/powerpoint/2010/main" val="412900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B26148-73A2-493A-B96A-A6856A7657E1}"/>
              </a:ext>
            </a:extLst>
          </p:cNvPr>
          <p:cNvSpPr>
            <a:spLocks noGrp="1"/>
          </p:cNvSpPr>
          <p:nvPr>
            <p:ph type="title"/>
          </p:nvPr>
        </p:nvSpPr>
        <p:spPr/>
        <p:txBody>
          <a:bodyPr/>
          <a:lstStyle/>
          <a:p>
            <a:r>
              <a:rPr lang="nl-NL" dirty="0"/>
              <a:t>Kosmogonische eros.</a:t>
            </a:r>
          </a:p>
        </p:txBody>
      </p:sp>
      <p:pic>
        <p:nvPicPr>
          <p:cNvPr id="6" name="Tijdelijke aanduiding voor inhoud 5">
            <a:extLst>
              <a:ext uri="{FF2B5EF4-FFF2-40B4-BE49-F238E27FC236}">
                <a16:creationId xmlns:a16="http://schemas.microsoft.com/office/drawing/2014/main" id="{4B69129B-AD8A-4DDE-95F1-2952A179E90A}"/>
              </a:ext>
            </a:extLst>
          </p:cNvPr>
          <p:cNvPicPr>
            <a:picLocks noGrp="1" noChangeAspect="1"/>
          </p:cNvPicPr>
          <p:nvPr>
            <p:ph sz="half" idx="1"/>
          </p:nvPr>
        </p:nvPicPr>
        <p:blipFill>
          <a:blip r:embed="rId2"/>
          <a:stretch>
            <a:fillRect/>
          </a:stretch>
        </p:blipFill>
        <p:spPr>
          <a:xfrm>
            <a:off x="3435937" y="2133600"/>
            <a:ext cx="2619788" cy="3778250"/>
          </a:xfrm>
        </p:spPr>
      </p:pic>
      <p:pic>
        <p:nvPicPr>
          <p:cNvPr id="8" name="Tijdelijke aanduiding voor inhoud 7">
            <a:extLst>
              <a:ext uri="{FF2B5EF4-FFF2-40B4-BE49-F238E27FC236}">
                <a16:creationId xmlns:a16="http://schemas.microsoft.com/office/drawing/2014/main" id="{11085831-43B1-4BD7-AE03-83338A7B0B6A}"/>
              </a:ext>
            </a:extLst>
          </p:cNvPr>
          <p:cNvPicPr>
            <a:picLocks noGrp="1" noChangeAspect="1"/>
          </p:cNvPicPr>
          <p:nvPr>
            <p:ph sz="half" idx="2"/>
          </p:nvPr>
        </p:nvPicPr>
        <p:blipFill>
          <a:blip r:embed="rId3"/>
          <a:stretch>
            <a:fillRect/>
          </a:stretch>
        </p:blipFill>
        <p:spPr>
          <a:xfrm>
            <a:off x="8268036" y="2633807"/>
            <a:ext cx="2423993" cy="3278043"/>
          </a:xfrm>
        </p:spPr>
      </p:pic>
    </p:spTree>
    <p:extLst>
      <p:ext uri="{BB962C8B-B14F-4D97-AF65-F5344CB8AC3E}">
        <p14:creationId xmlns:p14="http://schemas.microsoft.com/office/powerpoint/2010/main" val="4036465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942F39-E0E2-47F7-ABBA-79470E9E457A}"/>
              </a:ext>
            </a:extLst>
          </p:cNvPr>
          <p:cNvSpPr>
            <a:spLocks noGrp="1"/>
          </p:cNvSpPr>
          <p:nvPr>
            <p:ph type="title"/>
          </p:nvPr>
        </p:nvSpPr>
        <p:spPr/>
        <p:txBody>
          <a:bodyPr/>
          <a:lstStyle/>
          <a:p>
            <a:r>
              <a:rPr lang="fr-FR" b="1" dirty="0"/>
              <a:t>Jean-Jacques Rousseau (1712-1778)</a:t>
            </a:r>
            <a:endParaRPr lang="nl-NL" dirty="0"/>
          </a:p>
        </p:txBody>
      </p:sp>
      <p:pic>
        <p:nvPicPr>
          <p:cNvPr id="6" name="Tijdelijke aanduiding voor inhoud 5">
            <a:extLst>
              <a:ext uri="{FF2B5EF4-FFF2-40B4-BE49-F238E27FC236}">
                <a16:creationId xmlns:a16="http://schemas.microsoft.com/office/drawing/2014/main" id="{CB5162C7-2DF3-44B6-B6F8-23EB9833DFCE}"/>
              </a:ext>
            </a:extLst>
          </p:cNvPr>
          <p:cNvPicPr>
            <a:picLocks noGrp="1" noChangeAspect="1"/>
          </p:cNvPicPr>
          <p:nvPr>
            <p:ph sz="half" idx="1"/>
          </p:nvPr>
        </p:nvPicPr>
        <p:blipFill>
          <a:blip r:embed="rId2"/>
          <a:stretch>
            <a:fillRect/>
          </a:stretch>
        </p:blipFill>
        <p:spPr>
          <a:xfrm>
            <a:off x="3479006" y="2260600"/>
            <a:ext cx="2533650" cy="3524250"/>
          </a:xfrm>
        </p:spPr>
      </p:pic>
      <p:pic>
        <p:nvPicPr>
          <p:cNvPr id="8" name="Tijdelijke aanduiding voor inhoud 7">
            <a:extLst>
              <a:ext uri="{FF2B5EF4-FFF2-40B4-BE49-F238E27FC236}">
                <a16:creationId xmlns:a16="http://schemas.microsoft.com/office/drawing/2014/main" id="{1369D28F-7224-491C-B1F9-8CF5634433B7}"/>
              </a:ext>
            </a:extLst>
          </p:cNvPr>
          <p:cNvPicPr>
            <a:picLocks noGrp="1" noChangeAspect="1"/>
          </p:cNvPicPr>
          <p:nvPr>
            <p:ph sz="half" idx="2"/>
          </p:nvPr>
        </p:nvPicPr>
        <p:blipFill>
          <a:blip r:embed="rId3"/>
          <a:stretch>
            <a:fillRect/>
          </a:stretch>
        </p:blipFill>
        <p:spPr>
          <a:xfrm>
            <a:off x="8178175" y="2125663"/>
            <a:ext cx="2339637" cy="3778250"/>
          </a:xfrm>
        </p:spPr>
      </p:pic>
    </p:spTree>
    <p:extLst>
      <p:ext uri="{BB962C8B-B14F-4D97-AF65-F5344CB8AC3E}">
        <p14:creationId xmlns:p14="http://schemas.microsoft.com/office/powerpoint/2010/main" val="2058887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ADAB8A-3F05-42D5-AFC2-8AD475AD71F4}"/>
              </a:ext>
            </a:extLst>
          </p:cNvPr>
          <p:cNvSpPr>
            <a:spLocks noGrp="1"/>
          </p:cNvSpPr>
          <p:nvPr>
            <p:ph type="title"/>
          </p:nvPr>
        </p:nvSpPr>
        <p:spPr/>
        <p:txBody>
          <a:bodyPr/>
          <a:lstStyle/>
          <a:p>
            <a:r>
              <a:rPr lang="nl-NL" b="1" dirty="0"/>
              <a:t>Eerste stelling</a:t>
            </a:r>
            <a:endParaRPr lang="nl-NL" dirty="0"/>
          </a:p>
        </p:txBody>
      </p:sp>
      <p:sp>
        <p:nvSpPr>
          <p:cNvPr id="3" name="Tijdelijke aanduiding voor inhoud 2">
            <a:extLst>
              <a:ext uri="{FF2B5EF4-FFF2-40B4-BE49-F238E27FC236}">
                <a16:creationId xmlns:a16="http://schemas.microsoft.com/office/drawing/2014/main" id="{C3FE1E46-91EC-4356-A969-1DF043C9B4DC}"/>
              </a:ext>
            </a:extLst>
          </p:cNvPr>
          <p:cNvSpPr>
            <a:spLocks noGrp="1"/>
          </p:cNvSpPr>
          <p:nvPr>
            <p:ph idx="1"/>
          </p:nvPr>
        </p:nvSpPr>
        <p:spPr/>
        <p:txBody>
          <a:bodyPr/>
          <a:lstStyle/>
          <a:p>
            <a:pPr marL="0" indent="0">
              <a:buNone/>
            </a:pPr>
            <a:endParaRPr lang="nl-NL" b="1" i="1" dirty="0"/>
          </a:p>
          <a:p>
            <a:pPr marL="0" indent="0">
              <a:buNone/>
            </a:pPr>
            <a:r>
              <a:rPr lang="nl-NL" b="1" i="1" dirty="0"/>
              <a:t>Extase</a:t>
            </a:r>
            <a:r>
              <a:rPr lang="nl-NL" b="1" dirty="0"/>
              <a:t> en </a:t>
            </a:r>
            <a:r>
              <a:rPr lang="nl-NL" b="1" i="1" dirty="0"/>
              <a:t>inspiratie </a:t>
            </a:r>
            <a:r>
              <a:rPr lang="nl-NL" b="1" dirty="0"/>
              <a:t>zijn menselijke grondervaringen.</a:t>
            </a:r>
          </a:p>
          <a:p>
            <a:pPr marL="0" indent="0">
              <a:buNone/>
            </a:pPr>
            <a:endParaRPr lang="nl-NL" b="1" dirty="0"/>
          </a:p>
          <a:p>
            <a:pPr marL="0" indent="0">
              <a:buNone/>
            </a:pPr>
            <a:r>
              <a:rPr lang="nl-NL" b="1" dirty="0"/>
              <a:t>Daarin wortelen: filosofie, religie en kunst.</a:t>
            </a:r>
          </a:p>
          <a:p>
            <a:endParaRPr lang="nl-NL" dirty="0"/>
          </a:p>
        </p:txBody>
      </p:sp>
    </p:spTree>
    <p:extLst>
      <p:ext uri="{BB962C8B-B14F-4D97-AF65-F5344CB8AC3E}">
        <p14:creationId xmlns:p14="http://schemas.microsoft.com/office/powerpoint/2010/main" val="657501119"/>
      </p:ext>
    </p:extLst>
  </p:cSld>
  <p:clrMapOvr>
    <a:masterClrMapping/>
  </p:clrMapOvr>
</p:sld>
</file>

<file path=ppt/theme/theme1.xml><?xml version="1.0" encoding="utf-8"?>
<a:theme xmlns:a="http://schemas.openxmlformats.org/drawingml/2006/main" name="Sliert">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53</TotalTime>
  <Words>1111</Words>
  <Application>Microsoft Office PowerPoint</Application>
  <PresentationFormat>Breedbeeld</PresentationFormat>
  <Paragraphs>125</Paragraphs>
  <Slides>36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36</vt:i4>
      </vt:variant>
    </vt:vector>
  </HeadingPairs>
  <TitlesOfParts>
    <vt:vector size="41" baseType="lpstr">
      <vt:lpstr>Arial</vt:lpstr>
      <vt:lpstr>Calibri</vt:lpstr>
      <vt:lpstr>Century Gothic</vt:lpstr>
      <vt:lpstr>Wingdings 3</vt:lpstr>
      <vt:lpstr>Sliert</vt:lpstr>
      <vt:lpstr>Eros en oer-ervaring</vt:lpstr>
      <vt:lpstr>Perspectives on Synchronicity, Inspiration, and the Soul</vt:lpstr>
      <vt:lpstr>Stellingen</vt:lpstr>
      <vt:lpstr>Carl du Prel (1839-1899)</vt:lpstr>
      <vt:lpstr>Ludwig Klages (1872-1956)</vt:lpstr>
      <vt:lpstr>Geest versus ziel</vt:lpstr>
      <vt:lpstr>Kosmogonische eros.</vt:lpstr>
      <vt:lpstr>Jean-Jacques Rousseau (1712-1778)</vt:lpstr>
      <vt:lpstr>Eerste stelling</vt:lpstr>
      <vt:lpstr>Inspiratie en extase (I)</vt:lpstr>
      <vt:lpstr>Inspiratie en extase (II)</vt:lpstr>
      <vt:lpstr>Inspiratie en extase (III)</vt:lpstr>
      <vt:lpstr>Extase: ervaring helderziendheid/helder zien vd eigen ziel.</vt:lpstr>
      <vt:lpstr>PowerPoint-presentatie</vt:lpstr>
      <vt:lpstr>Synchroniciteit  buitenwereld als extensie bewustzijn</vt:lpstr>
      <vt:lpstr>Bezetenheid  toe-eigening van of identificatie met ‘buitenwereld’</vt:lpstr>
      <vt:lpstr>Extase: </vt:lpstr>
      <vt:lpstr>Drie aspecten extase</vt:lpstr>
      <vt:lpstr>I Polariteit</vt:lpstr>
      <vt:lpstr>Oerdrijfveren</vt:lpstr>
      <vt:lpstr>Gronden om drang tot zelfovergave te (h)erkennen: </vt:lpstr>
      <vt:lpstr>Zelfovergave aan tegenpool</vt:lpstr>
      <vt:lpstr>Polariteit</vt:lpstr>
      <vt:lpstr>Rousseau, Confessions</vt:lpstr>
      <vt:lpstr>II Beelden</vt:lpstr>
      <vt:lpstr>Ludwig Klages, Der Geist als Widersacher der Seele </vt:lpstr>
      <vt:lpstr>Ludwig Klages, Der Geist als Widersacher der Seele </vt:lpstr>
      <vt:lpstr>III Vernietiging vd ‘feiten’</vt:lpstr>
      <vt:lpstr>Ludwig Klages, Vom kosmogonischen Eros</vt:lpstr>
      <vt:lpstr>Rousseau, Rêveries du promeneur solitaire</vt:lpstr>
      <vt:lpstr>Tweede stelling</vt:lpstr>
      <vt:lpstr>Argument I. Terugtrekking vd zintuigen </vt:lpstr>
      <vt:lpstr>Extase</vt:lpstr>
      <vt:lpstr>Argument II. Focus op levensloop</vt:lpstr>
      <vt:lpstr>Carl du Prel </vt:lpstr>
      <vt:lpstr>Samenvatting/conclusie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Eros en oer-ervaring</dc:title>
  <dc:creator>Rico Sneller</dc:creator>
  <cp:lastModifiedBy>h.w.sneller@gmail.com</cp:lastModifiedBy>
  <cp:revision>10</cp:revision>
  <dcterms:created xsi:type="dcterms:W3CDTF">2019-05-31T10:50:42Z</dcterms:created>
  <dcterms:modified xsi:type="dcterms:W3CDTF">2020-07-02T11:17:38Z</dcterms:modified>
</cp:coreProperties>
</file>